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7" r:id="rId1"/>
  </p:sldMasterIdLst>
  <p:notesMasterIdLst>
    <p:notesMasterId r:id="rId25"/>
  </p:notesMasterIdLst>
  <p:sldIdLst>
    <p:sldId id="256" r:id="rId2"/>
    <p:sldId id="258" r:id="rId3"/>
    <p:sldId id="259" r:id="rId4"/>
    <p:sldId id="291" r:id="rId5"/>
    <p:sldId id="270" r:id="rId6"/>
    <p:sldId id="298" r:id="rId7"/>
    <p:sldId id="297" r:id="rId8"/>
    <p:sldId id="295" r:id="rId9"/>
    <p:sldId id="288" r:id="rId10"/>
    <p:sldId id="300" r:id="rId11"/>
    <p:sldId id="306" r:id="rId12"/>
    <p:sldId id="304" r:id="rId13"/>
    <p:sldId id="301" r:id="rId14"/>
    <p:sldId id="278" r:id="rId15"/>
    <p:sldId id="308" r:id="rId16"/>
    <p:sldId id="314" r:id="rId17"/>
    <p:sldId id="315" r:id="rId18"/>
    <p:sldId id="299" r:id="rId19"/>
    <p:sldId id="307" r:id="rId20"/>
    <p:sldId id="310" r:id="rId21"/>
    <p:sldId id="311" r:id="rId22"/>
    <p:sldId id="312" r:id="rId23"/>
    <p:sldId id="31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65"/>
    <p:restoredTop sz="90127"/>
  </p:normalViewPr>
  <p:slideViewPr>
    <p:cSldViewPr snapToGrid="0" snapToObjects="1" showGuides="1">
      <p:cViewPr varScale="1">
        <p:scale>
          <a:sx n="91" d="100"/>
          <a:sy n="91" d="100"/>
        </p:scale>
        <p:origin x="216" y="312"/>
      </p:cViewPr>
      <p:guideLst>
        <p:guide orient="horz" pos="2160"/>
        <p:guide pos="3864"/>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3CE07D-E24D-1946-829B-94070D81B3C6}" type="datetimeFigureOut">
              <a:rPr lang="en-US" smtClean="0"/>
              <a:t>8/15/17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5ED5A-BFD4-B94D-85DF-5549A5AF1988}" type="slidenum">
              <a:rPr lang="en-US" smtClean="0"/>
              <a:t>‹#›</a:t>
            </a:fld>
            <a:endParaRPr lang="en-US"/>
          </a:p>
        </p:txBody>
      </p:sp>
    </p:spTree>
    <p:extLst>
      <p:ext uri="{BB962C8B-B14F-4D97-AF65-F5344CB8AC3E}">
        <p14:creationId xmlns:p14="http://schemas.microsoft.com/office/powerpoint/2010/main" val="1175736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How does your philosophy training help you in the data assets/IT space?</a:t>
            </a:r>
          </a:p>
          <a:p>
            <a:r>
              <a:rPr lang="en-US" sz="1200" b="0" i="0" kern="1200" dirty="0">
                <a:solidFill>
                  <a:schemeClr val="tx1"/>
                </a:solidFill>
                <a:effectLst/>
                <a:latin typeface="+mn-lt"/>
                <a:ea typeface="+mn-ea"/>
                <a:cs typeface="+mn-cs"/>
              </a:rPr>
              <a:t>2)      How does your physics background help you in the data assets/IT space?</a:t>
            </a:r>
          </a:p>
          <a:p>
            <a:r>
              <a:rPr lang="en-US" sz="1200" b="0" i="0" kern="1200" dirty="0">
                <a:solidFill>
                  <a:schemeClr val="tx1"/>
                </a:solidFill>
                <a:effectLst/>
                <a:latin typeface="+mn-lt"/>
                <a:ea typeface="+mn-ea"/>
                <a:cs typeface="+mn-cs"/>
              </a:rPr>
              <a:t>Stance</a:t>
            </a:r>
            <a:r>
              <a:rPr lang="en-US" sz="1200" b="0" i="0" kern="1200" baseline="0" dirty="0">
                <a:solidFill>
                  <a:schemeClr val="tx1"/>
                </a:solidFill>
                <a:effectLst/>
                <a:latin typeface="+mn-lt"/>
                <a:ea typeface="+mn-ea"/>
                <a:cs typeface="+mn-cs"/>
              </a:rPr>
              <a:t>: It doesn’t have to be that way! Pull apart, put together, always know you’re most likely wrong.</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What advice do you have for right-brained people (history and literature lovers, for example) on entering the IT space?</a:t>
            </a:r>
          </a:p>
          <a:p>
            <a:r>
              <a:rPr lang="en-US" sz="1200" b="0" i="0" kern="1200" dirty="0">
                <a:solidFill>
                  <a:schemeClr val="tx1"/>
                </a:solidFill>
                <a:effectLst/>
                <a:latin typeface="+mn-lt"/>
                <a:ea typeface="+mn-ea"/>
                <a:cs typeface="+mn-cs"/>
              </a:rPr>
              <a:t>Figure out if you have the *aptitude* (why</a:t>
            </a:r>
            <a:r>
              <a:rPr lang="en-US" sz="1200" b="0" i="0" kern="1200" baseline="0" dirty="0">
                <a:solidFill>
                  <a:schemeClr val="tx1"/>
                </a:solidFill>
                <a:effectLst/>
                <a:latin typeface="+mn-lt"/>
                <a:ea typeface="+mn-ea"/>
                <a:cs typeface="+mn-cs"/>
              </a:rPr>
              <a:t> Joel </a:t>
            </a:r>
            <a:r>
              <a:rPr lang="en-US" sz="1200" b="0" i="0" kern="1200" baseline="0" dirty="0" err="1">
                <a:solidFill>
                  <a:schemeClr val="tx1"/>
                </a:solidFill>
                <a:effectLst/>
                <a:latin typeface="+mn-lt"/>
                <a:ea typeface="+mn-ea"/>
                <a:cs typeface="+mn-cs"/>
              </a:rPr>
              <a:t>Spolsky</a:t>
            </a:r>
            <a:r>
              <a:rPr lang="en-US" sz="1200" b="0" i="0" kern="1200" baseline="0" dirty="0">
                <a:solidFill>
                  <a:schemeClr val="tx1"/>
                </a:solidFill>
                <a:effectLst/>
                <a:latin typeface="+mn-lt"/>
                <a:ea typeface="+mn-ea"/>
                <a:cs typeface="+mn-cs"/>
              </a:rPr>
              <a:t> can’t be a bond trader)</a:t>
            </a:r>
            <a:r>
              <a:rPr lang="en-US" sz="1200" b="0" i="0" kern="1200" dirty="0">
                <a:solidFill>
                  <a:schemeClr val="tx1"/>
                </a:solidFill>
                <a:effectLst/>
                <a:latin typeface="+mn-lt"/>
                <a:ea typeface="+mn-ea"/>
                <a:cs typeface="+mn-cs"/>
              </a:rPr>
              <a:t>. Focus</a:t>
            </a:r>
            <a:r>
              <a:rPr lang="en-US" sz="1200" b="0" i="0" kern="1200" baseline="0" dirty="0">
                <a:solidFill>
                  <a:schemeClr val="tx1"/>
                </a:solidFill>
                <a:effectLst/>
                <a:latin typeface="+mn-lt"/>
                <a:ea typeface="+mn-ea"/>
                <a:cs typeface="+mn-cs"/>
              </a:rPr>
              <a:t> on narratives. Explain things in ways that business users find appealing. Tap into empathy. Make connections.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What is the most interesting project Datatiq has worked on so far?</a:t>
            </a:r>
          </a:p>
          <a:p>
            <a:r>
              <a:rPr lang="en-US" sz="1200" b="0" i="0" kern="1200" dirty="0">
                <a:solidFill>
                  <a:schemeClr val="tx1"/>
                </a:solidFill>
                <a:effectLst/>
                <a:latin typeface="+mn-lt"/>
                <a:ea typeface="+mn-ea"/>
                <a:cs typeface="+mn-cs"/>
              </a:rPr>
              <a:t>Data center readiness;</a:t>
            </a:r>
            <a:r>
              <a:rPr lang="en-US" sz="1200" b="0" i="0" kern="1200" baseline="0" dirty="0">
                <a:solidFill>
                  <a:schemeClr val="tx1"/>
                </a:solidFill>
                <a:effectLst/>
                <a:latin typeface="+mn-lt"/>
                <a:ea typeface="+mn-ea"/>
                <a:cs typeface="+mn-cs"/>
              </a:rPr>
              <a:t> groundTruth.</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1" kern="1200" dirty="0">
                <a:solidFill>
                  <a:schemeClr val="tx1"/>
                </a:solidFill>
                <a:effectLst/>
                <a:latin typeface="+mn-lt"/>
                <a:ea typeface="+mn-ea"/>
                <a:cs typeface="+mn-cs"/>
              </a:rPr>
              <a:t>And a bit of a silly one:</a:t>
            </a:r>
            <a:r>
              <a:rPr lang="en-US" sz="1200" b="0" i="0" kern="1200" dirty="0">
                <a:solidFill>
                  <a:schemeClr val="tx1"/>
                </a:solidFill>
                <a:effectLst/>
                <a:latin typeface="+mn-lt"/>
                <a:ea typeface="+mn-ea"/>
                <a:cs typeface="+mn-cs"/>
              </a:rPr>
              <a:t> How did you decide on the Francis Bacon quote for your website?</a:t>
            </a:r>
          </a:p>
          <a:p>
            <a:r>
              <a:rPr lang="en-US" sz="1200" b="0" i="0" kern="1200" dirty="0">
                <a:solidFill>
                  <a:schemeClr val="tx1"/>
                </a:solidFill>
                <a:effectLst/>
                <a:latin typeface="+mn-lt"/>
                <a:ea typeface="+mn-ea"/>
                <a:cs typeface="+mn-cs"/>
              </a:rPr>
              <a:t>Simulation</a:t>
            </a:r>
            <a:r>
              <a:rPr lang="en-US" sz="1200" b="0" i="0" kern="1200" baseline="0" dirty="0">
                <a:solidFill>
                  <a:schemeClr val="tx1"/>
                </a:solidFill>
                <a:effectLst/>
                <a:latin typeface="+mn-lt"/>
                <a:ea typeface="+mn-ea"/>
                <a:cs typeface="+mn-cs"/>
              </a:rPr>
              <a:t> is key to illuminating so many problems. Uncertainty is at the heart of simulation.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Through working in different types of organizations and different locations, which do you feel is the one you learned the most important things from?</a:t>
            </a:r>
          </a:p>
          <a:p>
            <a:r>
              <a:rPr lang="en-US" sz="1200" b="0" i="0" kern="1200" dirty="0">
                <a:solidFill>
                  <a:schemeClr val="tx1"/>
                </a:solidFill>
                <a:effectLst/>
                <a:latin typeface="+mn-lt"/>
                <a:ea typeface="+mn-ea"/>
                <a:cs typeface="+mn-cs"/>
              </a:rPr>
              <a:t>Hands</a:t>
            </a:r>
            <a:r>
              <a:rPr lang="en-US" sz="1200" b="0" i="0" kern="1200" baseline="0" dirty="0">
                <a:solidFill>
                  <a:schemeClr val="tx1"/>
                </a:solidFill>
                <a:effectLst/>
                <a:latin typeface="+mn-lt"/>
                <a:ea typeface="+mn-ea"/>
                <a:cs typeface="+mn-cs"/>
              </a:rPr>
              <a:t> down it was CEB. How to work as a team. Stay humble. Stay hungry.</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What experience was most influential in determining your career path? How did you move towards your career goals?</a:t>
            </a:r>
          </a:p>
          <a:p>
            <a:r>
              <a:rPr lang="en-US" sz="1200" b="0" i="0" kern="1200" dirty="0">
                <a:solidFill>
                  <a:schemeClr val="tx1"/>
                </a:solidFill>
                <a:effectLst/>
                <a:latin typeface="+mn-lt"/>
                <a:ea typeface="+mn-ea"/>
                <a:cs typeface="+mn-cs"/>
              </a:rPr>
              <a:t>Very</a:t>
            </a:r>
            <a:r>
              <a:rPr lang="en-US" sz="1200" b="0" i="0" kern="1200" baseline="0" dirty="0">
                <a:solidFill>
                  <a:schemeClr val="tx1"/>
                </a:solidFill>
                <a:effectLst/>
                <a:latin typeface="+mn-lt"/>
                <a:ea typeface="+mn-ea"/>
                <a:cs typeface="+mn-cs"/>
              </a:rPr>
              <a:t> haphazardly! I always look to do what interests me the most. Most of it is being in the right place at the right time. It has not been a traditional career at all.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8)      As software and automation replace jobs, is universal basic income the only fair solution, or are there others?</a:t>
            </a:r>
          </a:p>
          <a:p>
            <a:r>
              <a:rPr lang="en-US" sz="1200" b="0" i="0" kern="1200" dirty="0">
                <a:solidFill>
                  <a:schemeClr val="tx1"/>
                </a:solidFill>
                <a:effectLst/>
                <a:latin typeface="+mn-lt"/>
                <a:ea typeface="+mn-ea"/>
                <a:cs typeface="+mn-cs"/>
              </a:rPr>
              <a:t>I</a:t>
            </a:r>
            <a:r>
              <a:rPr lang="en-US" sz="1200" b="0" i="0" kern="1200" baseline="0" dirty="0">
                <a:solidFill>
                  <a:schemeClr val="tx1"/>
                </a:solidFill>
                <a:effectLst/>
                <a:latin typeface="+mn-lt"/>
                <a:ea typeface="+mn-ea"/>
                <a:cs typeface="+mn-cs"/>
              </a:rPr>
              <a:t> don’t know. There might be other kinds of jobs. There may be no need to work (or work much less). We need a Turing-type test for the following: What can a machine NOT do?</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9)      R or Python? Which do you use and which would you recommend learning?</a:t>
            </a:r>
          </a:p>
          <a:p>
            <a:r>
              <a:rPr lang="en-US" sz="1200" b="0" i="0" kern="1200" dirty="0">
                <a:solidFill>
                  <a:schemeClr val="tx1"/>
                </a:solidFill>
                <a:effectLst/>
                <a:latin typeface="+mn-lt"/>
                <a:ea typeface="+mn-ea"/>
                <a:cs typeface="+mn-cs"/>
              </a:rPr>
              <a:t>They’re both very useful. If you have to choose,</a:t>
            </a:r>
            <a:r>
              <a:rPr lang="en-US" sz="1200" b="0" i="0" kern="1200" baseline="0" dirty="0">
                <a:solidFill>
                  <a:schemeClr val="tx1"/>
                </a:solidFill>
                <a:effectLst/>
                <a:latin typeface="+mn-lt"/>
                <a:ea typeface="+mn-ea"/>
                <a:cs typeface="+mn-cs"/>
              </a:rPr>
              <a:t> learn Python first.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10)   Is all data valuable?</a:t>
            </a:r>
          </a:p>
          <a:p>
            <a:r>
              <a:rPr lang="en-US" sz="1200" b="0" i="0" kern="1200" dirty="0">
                <a:solidFill>
                  <a:schemeClr val="tx1"/>
                </a:solidFill>
                <a:effectLst/>
                <a:latin typeface="+mn-lt"/>
                <a:ea typeface="+mn-ea"/>
                <a:cs typeface="+mn-cs"/>
              </a:rPr>
              <a:t>Like</a:t>
            </a:r>
            <a:r>
              <a:rPr lang="en-US" sz="1200" b="0" i="0" kern="1200" baseline="0" dirty="0">
                <a:solidFill>
                  <a:schemeClr val="tx1"/>
                </a:solidFill>
                <a:effectLst/>
                <a:latin typeface="+mn-lt"/>
                <a:ea typeface="+mn-ea"/>
                <a:cs typeface="+mn-cs"/>
              </a:rPr>
              <a:t> work experience, a variety of data is more useful than lots of the same thing. It also depends on your objective.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45ED5A-BFD4-B94D-85DF-5549A5AF1988}" type="slidenum">
              <a:rPr lang="en-US" smtClean="0"/>
              <a:t>1</a:t>
            </a:fld>
            <a:endParaRPr lang="en-US"/>
          </a:p>
        </p:txBody>
      </p:sp>
    </p:spTree>
    <p:extLst>
      <p:ext uri="{BB962C8B-B14F-4D97-AF65-F5344CB8AC3E}">
        <p14:creationId xmlns:p14="http://schemas.microsoft.com/office/powerpoint/2010/main" val="680098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data do you use?</a:t>
            </a:r>
          </a:p>
          <a:p>
            <a:r>
              <a:rPr lang="en-US" dirty="0"/>
              <a:t>How do you get data into the right “machine learning” format?</a:t>
            </a:r>
          </a:p>
          <a:p>
            <a:r>
              <a:rPr lang="en-US" dirty="0"/>
              <a:t>How do you know you’re not learning too much or too little?</a:t>
            </a:r>
          </a:p>
          <a:p>
            <a:r>
              <a:rPr lang="en-US" dirty="0"/>
              <a:t>How</a:t>
            </a:r>
            <a:r>
              <a:rPr lang="en-US" baseline="0" dirty="0"/>
              <a:t> do you measure the performance of your learning system?</a:t>
            </a:r>
            <a:endParaRPr lang="en-US" dirty="0"/>
          </a:p>
          <a:p>
            <a:endParaRPr lang="en-US" dirty="0"/>
          </a:p>
          <a:p>
            <a:r>
              <a:rPr lang="en-US" dirty="0"/>
              <a:t>Instead of our old</a:t>
            </a:r>
            <a:r>
              <a:rPr lang="en-US" baseline="0" dirty="0"/>
              <a:t> fashioned data analysis, here’s what we do instead. </a:t>
            </a:r>
          </a:p>
          <a:p>
            <a:endParaRPr lang="en-US" baseline="0" dirty="0"/>
          </a:p>
          <a:p>
            <a:r>
              <a:rPr lang="en-US" baseline="0" dirty="0"/>
              <a:t>A systematic way to answer the question of system performance is to use the concepts of BIAS and VARIANCE.</a:t>
            </a:r>
          </a:p>
          <a:p>
            <a:endParaRPr lang="en-US" baseline="0" dirty="0"/>
          </a:p>
          <a:p>
            <a:r>
              <a:rPr lang="en-US" baseline="0" dirty="0"/>
              <a:t>So what are bias and variance? Only the two most important concepts ever in machine learning!</a:t>
            </a:r>
          </a:p>
          <a:p>
            <a:endParaRPr lang="en-US" baseline="0" dirty="0"/>
          </a:p>
          <a:p>
            <a:r>
              <a:rPr lang="en-US" baseline="0" dirty="0"/>
              <a:t>But first, a look at the data.</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18</a:t>
            </a:fld>
            <a:endParaRPr lang="en-US"/>
          </a:p>
        </p:txBody>
      </p:sp>
    </p:spTree>
    <p:extLst>
      <p:ext uri="{BB962C8B-B14F-4D97-AF65-F5344CB8AC3E}">
        <p14:creationId xmlns:p14="http://schemas.microsoft.com/office/powerpoint/2010/main" val="187457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ML is a highly</a:t>
            </a:r>
            <a:r>
              <a:rPr lang="en-US" sz="1200" b="0" i="0" u="none" strike="noStrike" kern="1200" baseline="0" dirty="0">
                <a:solidFill>
                  <a:schemeClr val="tx1"/>
                </a:solidFill>
                <a:effectLst/>
                <a:latin typeface="+mn-lt"/>
                <a:ea typeface="+mn-ea"/>
                <a:cs typeface="+mn-cs"/>
              </a:rPr>
              <a:t> theoretical field. But it’s also easy to start doing some practical things in it. So </a:t>
            </a:r>
            <a:r>
              <a:rPr lang="en-US" sz="1200" b="0" i="0" u="none" strike="noStrike" kern="1200" baseline="0" dirty="0" smtClean="0">
                <a:solidFill>
                  <a:schemeClr val="tx1"/>
                </a:solidFill>
                <a:effectLst/>
                <a:latin typeface="+mn-lt"/>
                <a:ea typeface="+mn-ea"/>
                <a:cs typeface="+mn-cs"/>
              </a:rPr>
              <a:t>our </a:t>
            </a:r>
            <a:r>
              <a:rPr lang="en-US" sz="1200" b="0" i="0" u="none" strike="noStrike" kern="1200" baseline="0" dirty="0">
                <a:solidFill>
                  <a:schemeClr val="tx1"/>
                </a:solidFill>
                <a:effectLst/>
                <a:latin typeface="+mn-lt"/>
                <a:ea typeface="+mn-ea"/>
                <a:cs typeface="+mn-cs"/>
              </a:rPr>
              <a:t>approach is going to be the one that Feynman took in QED. To u</a:t>
            </a:r>
            <a:r>
              <a:rPr lang="en-US" sz="1200" b="0" i="0" u="none" strike="noStrike" kern="1200" dirty="0">
                <a:solidFill>
                  <a:schemeClr val="tx1"/>
                </a:solidFill>
                <a:effectLst/>
                <a:latin typeface="+mn-lt"/>
                <a:ea typeface="+mn-ea"/>
                <a:cs typeface="+mn-cs"/>
              </a:rPr>
              <a:t>nderstand what it is to *do* machine </a:t>
            </a:r>
            <a:r>
              <a:rPr lang="en-US" sz="1200" b="0" i="0" u="none" strike="noStrike" kern="1200" baseline="0" dirty="0">
                <a:solidFill>
                  <a:schemeClr val="tx1"/>
                </a:solidFill>
                <a:effectLst/>
                <a:latin typeface="+mn-lt"/>
                <a:ea typeface="+mn-ea"/>
                <a:cs typeface="+mn-cs"/>
              </a:rPr>
              <a:t>machine learning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not however the techniques for doing it efficiently.</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Feynman is the co-creator of Quantum Electrodynamics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along with Julian Schwinger and Sin-</a:t>
            </a:r>
            <a:r>
              <a:rPr lang="en-US" sz="1200" b="0" i="0" u="none" strike="noStrike" kern="1200" baseline="0" dirty="0" err="1">
                <a:solidFill>
                  <a:schemeClr val="tx1"/>
                </a:solidFill>
                <a:effectLst/>
                <a:latin typeface="+mn-lt"/>
                <a:ea typeface="+mn-ea"/>
                <a:cs typeface="+mn-cs"/>
              </a:rPr>
              <a:t>Itiro</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Tomanga</a:t>
            </a:r>
            <a:r>
              <a:rPr lang="en-US" sz="1200" b="0" i="0" u="none" strike="noStrike" kern="1200" baseline="0" dirty="0">
                <a:solidFill>
                  <a:schemeClr val="tx1"/>
                </a:solidFill>
                <a:effectLst/>
                <a:latin typeface="+mn-lt"/>
                <a:ea typeface="+mn-ea"/>
                <a:cs typeface="+mn-cs"/>
              </a:rPr>
              <a:t>. QED alters Maxwell’s laws of electricity and magnetism to accord with the laws of quantum mechanics. So it explains everything </a:t>
            </a:r>
            <a:r>
              <a:rPr lang="en-US" sz="1200" b="0" i="1" u="none" strike="noStrike" kern="1200" baseline="0" dirty="0">
                <a:solidFill>
                  <a:schemeClr val="tx1"/>
                </a:solidFill>
                <a:effectLst/>
                <a:latin typeface="+mn-lt"/>
                <a:ea typeface="+mn-ea"/>
                <a:cs typeface="+mn-cs"/>
              </a:rPr>
              <a:t>but</a:t>
            </a:r>
            <a:r>
              <a:rPr lang="en-US" sz="1200" b="0" i="0" u="none" strike="noStrike" kern="1200" baseline="0" dirty="0">
                <a:solidFill>
                  <a:schemeClr val="tx1"/>
                </a:solidFill>
                <a:effectLst/>
                <a:latin typeface="+mn-lt"/>
                <a:ea typeface="+mn-ea"/>
                <a:cs typeface="+mn-cs"/>
              </a:rPr>
              <a:t> gravity and sub-nuclear physics.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understand </a:t>
            </a:r>
            <a:r>
              <a:rPr lang="en-US" sz="1200" b="0" i="1" u="none" strike="noStrike" kern="1200" dirty="0">
                <a:solidFill>
                  <a:schemeClr val="tx1"/>
                </a:solidFill>
                <a:effectLst/>
                <a:latin typeface="+mn-lt"/>
                <a:ea typeface="+mn-ea"/>
                <a:cs typeface="+mn-cs"/>
              </a:rPr>
              <a:t>how</a:t>
            </a:r>
            <a:r>
              <a:rPr lang="en-US" sz="1200" b="0" i="0" u="none" strike="noStrike" kern="1200" dirty="0">
                <a:solidFill>
                  <a:schemeClr val="tx1"/>
                </a:solidFill>
                <a:effectLst/>
                <a:latin typeface="+mn-lt"/>
                <a:ea typeface="+mn-ea"/>
                <a:cs typeface="+mn-cs"/>
              </a:rPr>
              <a:t> subtraction works -- as long as you don't have to actually carry it out -- is really not so difficult. That's my position</a:t>
            </a:r>
            <a:r>
              <a:rPr lang="en-US" sz="1200" b="1" i="0" u="none" strike="noStrike" kern="1200" dirty="0">
                <a:solidFill>
                  <a:schemeClr val="tx1"/>
                </a:solidFill>
                <a:effectLst/>
                <a:latin typeface="+mn-lt"/>
                <a:ea typeface="+mn-ea"/>
                <a:cs typeface="+mn-cs"/>
              </a:rPr>
              <a:t>: I'm going to explain to you what the physicists are </a:t>
            </a:r>
            <a:r>
              <a:rPr lang="en-US" sz="1200" b="1" i="1" u="none" strike="noStrike" kern="1200" dirty="0">
                <a:solidFill>
                  <a:schemeClr val="tx1"/>
                </a:solidFill>
                <a:effectLst/>
                <a:latin typeface="+mn-lt"/>
                <a:ea typeface="+mn-ea"/>
                <a:cs typeface="+mn-cs"/>
              </a:rPr>
              <a:t>doing</a:t>
            </a:r>
            <a:r>
              <a:rPr lang="en-US" sz="1200" b="1" i="0" u="none" strike="noStrike" kern="1200" dirty="0">
                <a:solidFill>
                  <a:schemeClr val="tx1"/>
                </a:solidFill>
                <a:effectLst/>
                <a:latin typeface="+mn-lt"/>
                <a:ea typeface="+mn-ea"/>
                <a:cs typeface="+mn-cs"/>
              </a:rPr>
              <a:t> when they are predicting how Nature will behave, but I'm not going to teach you any tricks so you can do it </a:t>
            </a:r>
            <a:r>
              <a:rPr lang="en-US" sz="1200" b="1" i="1" u="none" strike="noStrike" kern="1200" dirty="0">
                <a:solidFill>
                  <a:schemeClr val="tx1"/>
                </a:solidFill>
                <a:effectLst/>
                <a:latin typeface="+mn-lt"/>
                <a:ea typeface="+mn-ea"/>
                <a:cs typeface="+mn-cs"/>
              </a:rPr>
              <a:t>efficiently</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You will discover that in order to make any reasonable predictions with this new scheme of quantum electrodynamics, you would have to make an awful lot of little arrows on a piece of paper. </a:t>
            </a:r>
            <a:r>
              <a:rPr lang="en-US" sz="1200" b="1" i="0" u="none" strike="noStrike" kern="1200" dirty="0">
                <a:solidFill>
                  <a:schemeClr val="tx1"/>
                </a:solidFill>
                <a:effectLst/>
                <a:latin typeface="+mn-lt"/>
                <a:ea typeface="+mn-ea"/>
                <a:cs typeface="+mn-cs"/>
              </a:rPr>
              <a:t>It takes seven years -- four undergraduate and three graduate -- to train our physics students to do that in a tricky, efficient way. That's where we are going to skip seven years of education in physics: By explaining quantum electrodynamics to you in terms of what we are </a:t>
            </a:r>
            <a:r>
              <a:rPr lang="en-US" sz="1200" b="1" i="1" u="none" strike="noStrike" kern="1200" dirty="0">
                <a:solidFill>
                  <a:schemeClr val="tx1"/>
                </a:solidFill>
                <a:effectLst/>
                <a:latin typeface="+mn-lt"/>
                <a:ea typeface="+mn-ea"/>
                <a:cs typeface="+mn-cs"/>
              </a:rPr>
              <a:t>really doing, </a:t>
            </a:r>
            <a:r>
              <a:rPr lang="en-US" sz="1200" b="1" i="0" u="none" strike="noStrike" kern="1200" dirty="0">
                <a:solidFill>
                  <a:schemeClr val="tx1"/>
                </a:solidFill>
                <a:effectLst/>
                <a:latin typeface="+mn-lt"/>
                <a:ea typeface="+mn-ea"/>
                <a:cs typeface="+mn-cs"/>
              </a:rPr>
              <a:t>I hope you will be able to understand it better than do some of the students!" </a:t>
            </a:r>
            <a:r>
              <a:rPr lang="en-US" sz="1200" b="0" i="0" u="none" strike="noStrike" kern="1200" dirty="0">
                <a:solidFill>
                  <a:schemeClr val="tx1"/>
                </a:solidFill>
                <a:effectLst/>
                <a:latin typeface="+mn-lt"/>
                <a:ea typeface="+mn-ea"/>
                <a:cs typeface="+mn-cs"/>
              </a:rPr>
              <a:t>(page 12, Feynman, QED)</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a:t>
            </a:fld>
            <a:endParaRPr lang="en-US"/>
          </a:p>
        </p:txBody>
      </p:sp>
    </p:spTree>
    <p:extLst>
      <p:ext uri="{BB962C8B-B14F-4D97-AF65-F5344CB8AC3E}">
        <p14:creationId xmlns:p14="http://schemas.microsoft.com/office/powerpoint/2010/main" val="150545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Valentina</a:t>
            </a:r>
            <a:r>
              <a:rPr lang="en-US" baseline="0" dirty="0"/>
              <a:t> Tereshkova with the pre-launch team. </a:t>
            </a:r>
            <a:r>
              <a:rPr lang="en-US" baseline="0" dirty="0" err="1"/>
              <a:t>Vostok</a:t>
            </a:r>
            <a:r>
              <a:rPr lang="en-US" baseline="0" dirty="0"/>
              <a:t> 6, June16 </a:t>
            </a:r>
            <a:r>
              <a:rPr lang="mr-IN" baseline="0" dirty="0"/>
              <a:t>–</a:t>
            </a:r>
            <a:r>
              <a:rPr lang="en-US" baseline="0" dirty="0"/>
              <a:t> 19, 1963.</a:t>
            </a:r>
          </a:p>
          <a:p>
            <a:endParaRPr lang="en-US" baseline="0" dirty="0"/>
          </a:p>
          <a:p>
            <a:r>
              <a:rPr lang="en-US" baseline="0" dirty="0"/>
              <a:t>When you’re on a team where you depend on other people knowing things you don’t, you have to be able to work productively with them. You don’t know everything; they don’t know everything. But together you become more than the sum of the parts.</a:t>
            </a:r>
          </a:p>
          <a:p>
            <a:endParaRPr lang="en-US" baseline="0" dirty="0"/>
          </a:p>
          <a:p>
            <a:r>
              <a:rPr lang="en-US" baseline="0" dirty="0"/>
              <a:t>So the second thing about the approach is to give you enough information to get started, learn more and understand it well enough so you can interact productively with your quant team. </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a:t>
            </a:fld>
            <a:endParaRPr lang="en-US"/>
          </a:p>
        </p:txBody>
      </p:sp>
    </p:spTree>
    <p:extLst>
      <p:ext uri="{BB962C8B-B14F-4D97-AF65-F5344CB8AC3E}">
        <p14:creationId xmlns:p14="http://schemas.microsoft.com/office/powerpoint/2010/main" val="2006051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reframing the results but framing</a:t>
            </a:r>
            <a:r>
              <a:rPr lang="en-US" baseline="0" dirty="0"/>
              <a:t> the problem correctly too.</a:t>
            </a:r>
          </a:p>
          <a:p>
            <a:r>
              <a:rPr lang="en-US" baseline="0" dirty="0"/>
              <a:t>E.g. how to take EMBERS data and connect it to business disruption?</a:t>
            </a:r>
          </a:p>
          <a:p>
            <a:r>
              <a:rPr lang="en-US" baseline="0" dirty="0"/>
              <a:t>How to take make, model, and year and predict the used-car’s price?</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5</a:t>
            </a:fld>
            <a:endParaRPr lang="en-US"/>
          </a:p>
        </p:txBody>
      </p:sp>
    </p:spTree>
    <p:extLst>
      <p:ext uri="{BB962C8B-B14F-4D97-AF65-F5344CB8AC3E}">
        <p14:creationId xmlns:p14="http://schemas.microsoft.com/office/powerpoint/2010/main" val="1173387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lots of cool applications of machine learning in pretty much every industry. </a:t>
            </a:r>
            <a:r>
              <a:rPr lang="en-US" dirty="0"/>
              <a:t>What</a:t>
            </a:r>
            <a:r>
              <a:rPr lang="en-US" baseline="0" dirty="0"/>
              <a:t> ties these things together?</a:t>
            </a:r>
          </a:p>
          <a:p>
            <a:endParaRPr lang="en-US" baseline="0" dirty="0"/>
          </a:p>
          <a:p>
            <a:r>
              <a:rPr lang="en-US" baseline="0" dirty="0"/>
              <a:t>Frank Chen’s Frame for what you can do with AI (or what will happen when the following things become doable?)</a:t>
            </a:r>
          </a:p>
          <a:p>
            <a:pPr marL="228600" indent="-228600">
              <a:buAutoNum type="arabicParenR"/>
            </a:pPr>
            <a:r>
              <a:rPr lang="en-US" baseline="0" dirty="0"/>
              <a:t>Move things from point A to point B without human intervention.</a:t>
            </a:r>
          </a:p>
          <a:p>
            <a:pPr marL="228600" indent="-228600">
              <a:buAutoNum type="arabicParenR"/>
            </a:pPr>
            <a:r>
              <a:rPr lang="en-US" baseline="0" dirty="0"/>
              <a:t>See and understand the world.</a:t>
            </a:r>
          </a:p>
          <a:p>
            <a:pPr marL="228600" indent="-228600">
              <a:buAutoNum type="arabicParenR"/>
            </a:pPr>
            <a:r>
              <a:rPr lang="en-US" baseline="0" dirty="0"/>
              <a:t>Create content</a:t>
            </a:r>
          </a:p>
          <a:p>
            <a:pPr marL="228600" indent="-228600">
              <a:buAutoNum type="arabicParenR"/>
            </a:pPr>
            <a:r>
              <a:rPr lang="en-US" baseline="0" dirty="0"/>
              <a:t>Predict the future</a:t>
            </a:r>
          </a:p>
          <a:p>
            <a:pPr marL="228600" indent="-228600">
              <a:buAutoNum type="arabicParenR"/>
            </a:pPr>
            <a:r>
              <a:rPr lang="en-US" baseline="0" dirty="0"/>
              <a:t>Automatically optimize complex systems</a:t>
            </a:r>
          </a:p>
          <a:p>
            <a:pPr marL="228600" indent="-228600">
              <a:buAutoNum type="arabicParenR"/>
            </a:pPr>
            <a:r>
              <a:rPr lang="en-US" baseline="0" dirty="0"/>
              <a:t>Understand language.</a:t>
            </a:r>
          </a:p>
          <a:p>
            <a:endParaRPr lang="en-US" baseline="0" dirty="0"/>
          </a:p>
          <a:p>
            <a:r>
              <a:rPr lang="en-US" baseline="0" dirty="0"/>
              <a:t>Lots of data, lots of computational power, and </a:t>
            </a:r>
            <a:r>
              <a:rPr lang="mr-IN" baseline="0" dirty="0"/>
              <a:t>…</a:t>
            </a:r>
            <a:r>
              <a:rPr lang="en-US" baseline="0" dirty="0"/>
              <a:t>  and what?</a:t>
            </a:r>
          </a:p>
          <a:p>
            <a:endParaRPr lang="en-US" baseline="0" dirty="0"/>
          </a:p>
        </p:txBody>
      </p:sp>
      <p:sp>
        <p:nvSpPr>
          <p:cNvPr id="4" name="Slide Number Placeholder 3"/>
          <p:cNvSpPr>
            <a:spLocks noGrp="1"/>
          </p:cNvSpPr>
          <p:nvPr>
            <p:ph type="sldNum" sz="quarter" idx="10"/>
          </p:nvPr>
        </p:nvSpPr>
        <p:spPr/>
        <p:txBody>
          <a:bodyPr/>
          <a:lstStyle/>
          <a:p>
            <a:fld id="{4B45ED5A-BFD4-B94D-85DF-5549A5AF1988}" type="slidenum">
              <a:rPr lang="en-US" smtClean="0"/>
              <a:t>6</a:t>
            </a:fld>
            <a:endParaRPr lang="en-US"/>
          </a:p>
        </p:txBody>
      </p:sp>
    </p:spTree>
    <p:extLst>
      <p:ext uri="{BB962C8B-B14F-4D97-AF65-F5344CB8AC3E}">
        <p14:creationId xmlns:p14="http://schemas.microsoft.com/office/powerpoint/2010/main" val="1783475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Clippy</a:t>
            </a:r>
            <a:r>
              <a:rPr lang="en-US" baseline="0" dirty="0"/>
              <a:t> worked (or mostly didn’t work) because he(?) memorized a lot of rules.</a:t>
            </a:r>
          </a:p>
          <a:p>
            <a:endParaRPr lang="en-US" baseline="0" dirty="0"/>
          </a:p>
          <a:p>
            <a:r>
              <a:rPr lang="mr-IN" dirty="0"/>
              <a:t>…</a:t>
            </a:r>
            <a:r>
              <a:rPr lang="en-US" baseline="0" dirty="0"/>
              <a:t>In the old days (10 years ago?) we used to do these things (or try to do them) by writing down an elaborate set of rules. But rules are a lot of work and very fragile. Lots of exceptions, lots of knowledge is needed to keep them up.</a:t>
            </a:r>
          </a:p>
          <a:p>
            <a:endParaRPr lang="en-US" baseline="0" dirty="0"/>
          </a:p>
          <a:p>
            <a:r>
              <a:rPr lang="en-US" baseline="0" dirty="0"/>
              <a:t>But now we do it a different way. We’ve given up on rules. To learn something without explicitly learning the rules </a:t>
            </a:r>
            <a:r>
              <a:rPr lang="mr-IN" baseline="0" dirty="0"/>
              <a:t>–</a:t>
            </a:r>
            <a:r>
              <a:rPr lang="en-US" baseline="0" dirty="0"/>
              <a:t> that’s the domain of machine learning.</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7</a:t>
            </a:fld>
            <a:endParaRPr lang="en-US"/>
          </a:p>
        </p:txBody>
      </p:sp>
    </p:spTree>
    <p:extLst>
      <p:ext uri="{BB962C8B-B14F-4D97-AF65-F5344CB8AC3E}">
        <p14:creationId xmlns:p14="http://schemas.microsoft.com/office/powerpoint/2010/main" val="424639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t> </a:t>
            </a:r>
          </a:p>
        </p:txBody>
      </p:sp>
    </p:spTree>
    <p:extLst>
      <p:ext uri="{BB962C8B-B14F-4D97-AF65-F5344CB8AC3E}">
        <p14:creationId xmlns:p14="http://schemas.microsoft.com/office/powerpoint/2010/main" val="1606351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holy grails of machine learning is to automate more and more of the feature engineering process.” (</a:t>
            </a:r>
            <a:r>
              <a:rPr lang="en-US" dirty="0" err="1"/>
              <a:t>Domingos</a:t>
            </a:r>
            <a:r>
              <a:rPr lang="en-US" dirty="0"/>
              <a:t>,</a:t>
            </a:r>
            <a:r>
              <a:rPr lang="en-US" baseline="0" dirty="0"/>
              <a:t> p.6)</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9</a:t>
            </a:fld>
            <a:endParaRPr lang="en-US"/>
          </a:p>
        </p:txBody>
      </p:sp>
    </p:spTree>
    <p:extLst>
      <p:ext uri="{BB962C8B-B14F-4D97-AF65-F5344CB8AC3E}">
        <p14:creationId xmlns:p14="http://schemas.microsoft.com/office/powerpoint/2010/main" val="1532036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components</a:t>
            </a:r>
            <a:r>
              <a:rPr lang="en-US" baseline="0" dirty="0"/>
              <a:t> of intelligence.</a:t>
            </a:r>
          </a:p>
          <a:p>
            <a:r>
              <a:rPr lang="en-US" dirty="0"/>
              <a:t>Situations where</a:t>
            </a:r>
            <a:r>
              <a:rPr lang="en-US" baseline="0" dirty="0"/>
              <a:t> you c</a:t>
            </a:r>
            <a:r>
              <a:rPr lang="en-US" dirty="0"/>
              <a:t>an’t specify the</a:t>
            </a:r>
            <a:r>
              <a:rPr lang="en-US" baseline="0" dirty="0"/>
              <a:t> rules explicitly.</a:t>
            </a:r>
          </a:p>
          <a:p>
            <a:r>
              <a:rPr lang="en-US" baseline="0" dirty="0"/>
              <a:t>Knowing that, knowing how, and knowing why.</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14</a:t>
            </a:fld>
            <a:endParaRPr lang="en-US"/>
          </a:p>
        </p:txBody>
      </p:sp>
    </p:spTree>
    <p:extLst>
      <p:ext uri="{BB962C8B-B14F-4D97-AF65-F5344CB8AC3E}">
        <p14:creationId xmlns:p14="http://schemas.microsoft.com/office/powerpoint/2010/main" val="340637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BDF68E2-58F2-4D09-BE8B-E3BD06533059}" type="datetimeFigureOut">
              <a:rPr lang="en-US" smtClean="0"/>
              <a:t>8/15/17</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4FAB73BC-B049-4115-A692-8D63A059BFB8}"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8/15/17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8/15/17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8/15/17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20EBB0C4-6273-4C6E-B9BD-2EDC30F1CD52}" type="datetimeFigureOut">
              <a:rPr lang="en-US" smtClean="0"/>
              <a:t>8/15/17</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4FAB73BC-B049-4115-A692-8D63A059BFB8}"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8/15/17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8/15/17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8/15/17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8/15/17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2ABBEA6-7C60-4B02-AE87-00D78D8422AF}" type="datetimeFigureOut">
              <a:rPr lang="en-US" smtClean="0"/>
              <a:t>8/15/17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FAB73BC-B049-4115-A692-8D63A059BFB8}"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9CAD897-D46E-4AD2-BD9B-49DD3E640873}" type="datetimeFigureOut">
              <a:rPr lang="en-US" smtClean="0"/>
              <a:t>8/15/17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FAB73BC-B049-4115-A692-8D63A059BFB8}"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6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98624D31-43A5-475A-80CF-332C9F6DCF35}" type="datetimeFigureOut">
              <a:rPr lang="en-US" smtClean="0"/>
              <a:t>8/15/17</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4FAB73BC-B049-4115-A692-8D63A059BFB8}"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40976703"/>
      </p:ext>
    </p:extLst>
  </p:cSld>
  <p:clrMap bg1="dk1" tx1="lt1" bg2="dk2" tx2="lt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tiff"/></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5" Type="http://schemas.openxmlformats.org/officeDocument/2006/relationships/image" Target="../media/image18.png"/><Relationship Id="rId6" Type="http://schemas.openxmlformats.org/officeDocument/2006/relationships/image" Target="../media/image19.jpeg"/><Relationship Id="rId7" Type="http://schemas.openxmlformats.org/officeDocument/2006/relationships/image" Target="../media/image20.png"/><Relationship Id="rId8" Type="http://schemas.openxmlformats.org/officeDocument/2006/relationships/image" Target="../media/image21.jpeg"/><Relationship Id="rId9" Type="http://schemas.openxmlformats.org/officeDocument/2006/relationships/image" Target="../media/image22.jpe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a:t>
            </a:r>
            <a:endParaRPr lang="en-US" dirty="0"/>
          </a:p>
        </p:txBody>
      </p:sp>
      <p:sp>
        <p:nvSpPr>
          <p:cNvPr id="3" name="Subtitle 2"/>
          <p:cNvSpPr>
            <a:spLocks noGrp="1"/>
          </p:cNvSpPr>
          <p:nvPr>
            <p:ph type="subTitle" idx="1"/>
          </p:nvPr>
        </p:nvSpPr>
        <p:spPr/>
        <p:txBody>
          <a:bodyPr/>
          <a:lstStyle/>
          <a:p>
            <a:r>
              <a:rPr lang="en-US" dirty="0" smtClean="0"/>
              <a:t>MGMT E5072, Fall 2017</a:t>
            </a:r>
            <a:endParaRPr lang="en-US" dirty="0"/>
          </a:p>
        </p:txBody>
      </p:sp>
    </p:spTree>
    <p:extLst>
      <p:ext uri="{BB962C8B-B14F-4D97-AF65-F5344CB8AC3E}">
        <p14:creationId xmlns:p14="http://schemas.microsoft.com/office/powerpoint/2010/main" val="692620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53811" y="0"/>
            <a:ext cx="4684378" cy="6858000"/>
          </a:xfrm>
          <a:prstGeom prst="rect">
            <a:avLst/>
          </a:prstGeom>
        </p:spPr>
      </p:pic>
      <p:sp>
        <p:nvSpPr>
          <p:cNvPr id="3" name="TextBox 2"/>
          <p:cNvSpPr txBox="1"/>
          <p:nvPr/>
        </p:nvSpPr>
        <p:spPr>
          <a:xfrm>
            <a:off x="8519577" y="6395785"/>
            <a:ext cx="2243903" cy="246221"/>
          </a:xfrm>
          <a:prstGeom prst="rect">
            <a:avLst/>
          </a:prstGeom>
          <a:noFill/>
        </p:spPr>
        <p:txBody>
          <a:bodyPr wrap="square" rtlCol="0">
            <a:spAutoFit/>
          </a:bodyPr>
          <a:lstStyle/>
          <a:p>
            <a:r>
              <a:rPr lang="en-US" sz="1000" dirty="0"/>
              <a:t>Source</a:t>
            </a:r>
            <a:r>
              <a:rPr lang="en-US" sz="1000"/>
              <a:t>: McKinsey Quarterly, July 2016</a:t>
            </a:r>
            <a:endParaRPr lang="en-US" sz="1000" dirty="0"/>
          </a:p>
        </p:txBody>
      </p:sp>
    </p:spTree>
    <p:extLst>
      <p:ext uri="{BB962C8B-B14F-4D97-AF65-F5344CB8AC3E}">
        <p14:creationId xmlns:p14="http://schemas.microsoft.com/office/powerpoint/2010/main" val="175490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4886" y="1026724"/>
            <a:ext cx="10811755" cy="4936754"/>
          </a:xfrm>
          <a:prstGeom prst="rect">
            <a:avLst/>
          </a:prstGeom>
        </p:spPr>
      </p:pic>
    </p:spTree>
    <p:extLst>
      <p:ext uri="{BB962C8B-B14F-4D97-AF65-F5344CB8AC3E}">
        <p14:creationId xmlns:p14="http://schemas.microsoft.com/office/powerpoint/2010/main" val="898294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07067" y="1012954"/>
            <a:ext cx="9736666" cy="3539430"/>
          </a:xfrm>
          <a:prstGeom prst="rect">
            <a:avLst/>
          </a:prstGeom>
        </p:spPr>
        <p:txBody>
          <a:bodyPr wrap="square">
            <a:spAutoFit/>
          </a:bodyPr>
          <a:lstStyle/>
          <a:p>
            <a:r>
              <a:rPr lang="en-US" sz="2800" dirty="0"/>
              <a:t>“I must study politics and war that my sons may have liberty to study mathematics and philosophy. My sons ought to study mathematics and philosophy, geography, natural history, naval architecture, navigation, commerce, and agriculture, in order to give their children a right to study painting, poetry, music, architecture, statuary, tapestry, and porcelain.”</a:t>
            </a:r>
          </a:p>
          <a:p>
            <a:endParaRPr lang="en-US" sz="2800" dirty="0"/>
          </a:p>
          <a:p>
            <a:r>
              <a:rPr lang="en-US" sz="2800" dirty="0"/>
              <a:t>-- John Adams, 1780</a:t>
            </a:r>
          </a:p>
        </p:txBody>
      </p:sp>
    </p:spTree>
    <p:extLst>
      <p:ext uri="{BB962C8B-B14F-4D97-AF65-F5344CB8AC3E}">
        <p14:creationId xmlns:p14="http://schemas.microsoft.com/office/powerpoint/2010/main" val="195580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4887" y="1342332"/>
            <a:ext cx="10595114" cy="4202245"/>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1916640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96885" y="807260"/>
            <a:ext cx="9392485" cy="4862224"/>
            <a:chOff x="762000" y="807260"/>
            <a:chExt cx="9392485" cy="4862224"/>
          </a:xfrm>
        </p:grpSpPr>
        <p:grpSp>
          <p:nvGrpSpPr>
            <p:cNvPr id="24" name="Group 23"/>
            <p:cNvGrpSpPr/>
            <p:nvPr/>
          </p:nvGrpSpPr>
          <p:grpSpPr>
            <a:xfrm>
              <a:off x="5047495" y="812023"/>
              <a:ext cx="1925638" cy="1927225"/>
              <a:chOff x="8294370" y="1474153"/>
              <a:chExt cx="1925638" cy="1927225"/>
            </a:xfrm>
          </p:grpSpPr>
          <p:pic>
            <p:nvPicPr>
              <p:cNvPr id="2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07070" y="3018790"/>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 name="Oval 61"/>
              <p:cNvSpPr>
                <a:spLocks noChangeArrowheads="1"/>
              </p:cNvSpPr>
              <p:nvPr/>
            </p:nvSpPr>
            <p:spPr bwMode="auto">
              <a:xfrm>
                <a:off x="8515033" y="1707515"/>
                <a:ext cx="1449387" cy="1449388"/>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3" name="Picture 6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94370" y="1474153"/>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3420851" y="828693"/>
              <a:ext cx="1941512" cy="1914525"/>
              <a:chOff x="6069013" y="3879498"/>
              <a:chExt cx="1941512" cy="1914525"/>
            </a:xfrm>
          </p:grpSpPr>
          <p:sp>
            <p:nvSpPr>
              <p:cNvPr id="25" name="Oval 43"/>
              <p:cNvSpPr>
                <a:spLocks noChangeArrowheads="1"/>
              </p:cNvSpPr>
              <p:nvPr/>
            </p:nvSpPr>
            <p:spPr bwMode="auto">
              <a:xfrm>
                <a:off x="6321425" y="4101748"/>
                <a:ext cx="1449388" cy="1449387"/>
              </a:xfrm>
              <a:prstGeom prst="ellipse">
                <a:avLst/>
              </a:prstGeom>
              <a:blipFill dpi="0" rotWithShape="1">
                <a:blip r:embed="rId6"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6"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69013" y="5373335"/>
                <a:ext cx="1811337"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 name="Picture 32"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96000" y="387949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8228847" y="807260"/>
              <a:ext cx="1925638" cy="1925637"/>
              <a:chOff x="5146675" y="1227138"/>
              <a:chExt cx="1925638" cy="1925637"/>
            </a:xfrm>
          </p:grpSpPr>
          <p:sp>
            <p:nvSpPr>
              <p:cNvPr id="30" name="Oval 38" descr="1105341_X"/>
              <p:cNvSpPr>
                <a:spLocks noChangeArrowheads="1"/>
              </p:cNvSpPr>
              <p:nvPr/>
            </p:nvSpPr>
            <p:spPr bwMode="auto">
              <a:xfrm>
                <a:off x="5381625" y="1458913"/>
                <a:ext cx="1449388" cy="1449387"/>
              </a:xfrm>
              <a:prstGeom prst="ellipse">
                <a:avLst/>
              </a:prstGeom>
              <a:blipFill dpi="0" rotWithShape="1">
                <a:blip r:embed="rId8"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16525" y="2740025"/>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3" name="Picture 2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46675" y="1227138"/>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6644521" y="821548"/>
              <a:ext cx="1914525" cy="1916112"/>
              <a:chOff x="6888163" y="3424238"/>
              <a:chExt cx="1914525" cy="1916112"/>
            </a:xfrm>
          </p:grpSpPr>
          <p:pic>
            <p:nvPicPr>
              <p:cNvPr id="3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27850" y="4957763"/>
                <a:ext cx="1811338" cy="38258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7" name="Oval 67" descr="Bild67"/>
              <p:cNvSpPr>
                <a:spLocks noChangeArrowheads="1"/>
              </p:cNvSpPr>
              <p:nvPr/>
            </p:nvSpPr>
            <p:spPr bwMode="auto">
              <a:xfrm>
                <a:off x="7108825" y="3654425"/>
                <a:ext cx="1449388" cy="1449388"/>
              </a:xfrm>
              <a:prstGeom prst="ellipse">
                <a:avLst/>
              </a:prstGeom>
              <a:blipFill dpi="0" rotWithShape="1">
                <a:blip r:embed="rId9"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8" name="Picture 78"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88163" y="342423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Box 39"/>
            <p:cNvSpPr txBox="1"/>
            <p:nvPr/>
          </p:nvSpPr>
          <p:spPr>
            <a:xfrm>
              <a:off x="3795405" y="2596136"/>
              <a:ext cx="1215076" cy="369332"/>
            </a:xfrm>
            <a:prstGeom prst="rect">
              <a:avLst/>
            </a:prstGeom>
            <a:noFill/>
          </p:spPr>
          <p:txBody>
            <a:bodyPr wrap="none" rtlCol="0">
              <a:spAutoFit/>
            </a:bodyPr>
            <a:lstStyle/>
            <a:p>
              <a:r>
                <a:rPr lang="en-US" dirty="0"/>
                <a:t>Perception</a:t>
              </a:r>
            </a:p>
          </p:txBody>
        </p:sp>
        <p:sp>
          <p:nvSpPr>
            <p:cNvPr id="41" name="TextBox 40"/>
            <p:cNvSpPr txBox="1"/>
            <p:nvPr/>
          </p:nvSpPr>
          <p:spPr>
            <a:xfrm>
              <a:off x="5451185" y="2592165"/>
              <a:ext cx="1029449" cy="369332"/>
            </a:xfrm>
            <a:prstGeom prst="rect">
              <a:avLst/>
            </a:prstGeom>
            <a:noFill/>
          </p:spPr>
          <p:txBody>
            <a:bodyPr wrap="none" rtlCol="0">
              <a:spAutoFit/>
            </a:bodyPr>
            <a:lstStyle/>
            <a:p>
              <a:r>
                <a:rPr lang="en-US" dirty="0"/>
                <a:t>Learning</a:t>
              </a:r>
            </a:p>
          </p:txBody>
        </p:sp>
        <p:sp>
          <p:nvSpPr>
            <p:cNvPr id="42" name="TextBox 41"/>
            <p:cNvSpPr txBox="1"/>
            <p:nvPr/>
          </p:nvSpPr>
          <p:spPr>
            <a:xfrm>
              <a:off x="6985833" y="2598515"/>
              <a:ext cx="1180580" cy="369332"/>
            </a:xfrm>
            <a:prstGeom prst="rect">
              <a:avLst/>
            </a:prstGeom>
            <a:noFill/>
          </p:spPr>
          <p:txBody>
            <a:bodyPr wrap="none" rtlCol="0">
              <a:spAutoFit/>
            </a:bodyPr>
            <a:lstStyle/>
            <a:p>
              <a:r>
                <a:rPr lang="en-US"/>
                <a:t>Reasoning</a:t>
              </a:r>
            </a:p>
          </p:txBody>
        </p:sp>
        <p:sp>
          <p:nvSpPr>
            <p:cNvPr id="43" name="TextBox 42"/>
            <p:cNvSpPr txBox="1"/>
            <p:nvPr/>
          </p:nvSpPr>
          <p:spPr>
            <a:xfrm>
              <a:off x="8535233" y="2598515"/>
              <a:ext cx="1297150" cy="369332"/>
            </a:xfrm>
            <a:prstGeom prst="rect">
              <a:avLst/>
            </a:prstGeom>
            <a:noFill/>
          </p:spPr>
          <p:txBody>
            <a:bodyPr wrap="none" rtlCol="0">
              <a:spAutoFit/>
            </a:bodyPr>
            <a:lstStyle/>
            <a:p>
              <a:r>
                <a:rPr lang="en-US"/>
                <a:t>Abstraction</a:t>
              </a:r>
            </a:p>
          </p:txBody>
        </p:sp>
        <p:sp>
          <p:nvSpPr>
            <p:cNvPr id="44" name="TextBox 43"/>
            <p:cNvSpPr txBox="1"/>
            <p:nvPr/>
          </p:nvSpPr>
          <p:spPr>
            <a:xfrm>
              <a:off x="762000" y="3306049"/>
              <a:ext cx="2243819" cy="369332"/>
            </a:xfrm>
            <a:prstGeom prst="rect">
              <a:avLst/>
            </a:prstGeom>
            <a:noFill/>
          </p:spPr>
          <p:txBody>
            <a:bodyPr wrap="none" rtlCol="0">
              <a:spAutoFit/>
            </a:bodyPr>
            <a:lstStyle/>
            <a:p>
              <a:r>
                <a:rPr lang="en-US" dirty="0"/>
                <a:t>Rules</a:t>
              </a:r>
              <a:r>
                <a:rPr lang="mr-IN" dirty="0"/>
                <a:t>–</a:t>
              </a:r>
              <a:r>
                <a:rPr lang="en-US" dirty="0"/>
                <a:t>Based Systems</a:t>
              </a:r>
            </a:p>
          </p:txBody>
        </p:sp>
        <p:sp>
          <p:nvSpPr>
            <p:cNvPr id="45" name="TextBox 44"/>
            <p:cNvSpPr txBox="1"/>
            <p:nvPr/>
          </p:nvSpPr>
          <p:spPr>
            <a:xfrm>
              <a:off x="762000" y="3970750"/>
              <a:ext cx="1893467" cy="369332"/>
            </a:xfrm>
            <a:prstGeom prst="rect">
              <a:avLst/>
            </a:prstGeom>
            <a:noFill/>
          </p:spPr>
          <p:txBody>
            <a:bodyPr wrap="none" rtlCol="0">
              <a:spAutoFit/>
            </a:bodyPr>
            <a:lstStyle/>
            <a:p>
              <a:r>
                <a:rPr lang="en-US"/>
                <a:t>Machine Learning</a:t>
              </a:r>
            </a:p>
          </p:txBody>
        </p:sp>
        <p:sp>
          <p:nvSpPr>
            <p:cNvPr id="46" name="TextBox 45"/>
            <p:cNvSpPr txBox="1"/>
            <p:nvPr/>
          </p:nvSpPr>
          <p:spPr>
            <a:xfrm>
              <a:off x="762000" y="4635451"/>
              <a:ext cx="1584088" cy="369332"/>
            </a:xfrm>
            <a:prstGeom prst="rect">
              <a:avLst/>
            </a:prstGeom>
            <a:noFill/>
          </p:spPr>
          <p:txBody>
            <a:bodyPr wrap="none" rtlCol="0">
              <a:spAutoFit/>
            </a:bodyPr>
            <a:lstStyle/>
            <a:p>
              <a:r>
                <a:rPr lang="en-US"/>
                <a:t>Deep Learning</a:t>
              </a:r>
            </a:p>
          </p:txBody>
        </p:sp>
        <p:sp>
          <p:nvSpPr>
            <p:cNvPr id="47" name="TextBox 46"/>
            <p:cNvSpPr txBox="1"/>
            <p:nvPr/>
          </p:nvSpPr>
          <p:spPr>
            <a:xfrm>
              <a:off x="762000" y="5300152"/>
              <a:ext cx="2348400" cy="369332"/>
            </a:xfrm>
            <a:prstGeom prst="rect">
              <a:avLst/>
            </a:prstGeom>
            <a:noFill/>
          </p:spPr>
          <p:txBody>
            <a:bodyPr wrap="none" rtlCol="0">
              <a:spAutoFit/>
            </a:bodyPr>
            <a:lstStyle/>
            <a:p>
              <a:r>
                <a:rPr lang="en-US"/>
                <a:t>Contextual Adaptation</a:t>
              </a:r>
            </a:p>
          </p:txBody>
        </p:sp>
        <p:sp>
          <p:nvSpPr>
            <p:cNvPr id="48" name="TextBox 47"/>
            <p:cNvSpPr txBox="1"/>
            <p:nvPr/>
          </p:nvSpPr>
          <p:spPr>
            <a:xfrm>
              <a:off x="4095730" y="3306049"/>
              <a:ext cx="468398" cy="369332"/>
            </a:xfrm>
            <a:prstGeom prst="rect">
              <a:avLst/>
            </a:prstGeom>
            <a:noFill/>
          </p:spPr>
          <p:txBody>
            <a:bodyPr wrap="none" rtlCol="0">
              <a:spAutoFit/>
            </a:bodyPr>
            <a:lstStyle/>
            <a:p>
              <a:r>
                <a:rPr lang="en-US" dirty="0"/>
                <a:t>No</a:t>
              </a:r>
            </a:p>
          </p:txBody>
        </p:sp>
        <p:sp>
          <p:nvSpPr>
            <p:cNvPr id="49" name="TextBox 48"/>
            <p:cNvSpPr txBox="1"/>
            <p:nvPr/>
          </p:nvSpPr>
          <p:spPr>
            <a:xfrm>
              <a:off x="5735075" y="3306049"/>
              <a:ext cx="468398" cy="369332"/>
            </a:xfrm>
            <a:prstGeom prst="rect">
              <a:avLst/>
            </a:prstGeom>
            <a:noFill/>
          </p:spPr>
          <p:txBody>
            <a:bodyPr wrap="none" rtlCol="0">
              <a:spAutoFit/>
            </a:bodyPr>
            <a:lstStyle/>
            <a:p>
              <a:r>
                <a:rPr lang="en-US" dirty="0"/>
                <a:t>No</a:t>
              </a:r>
            </a:p>
          </p:txBody>
        </p:sp>
        <p:sp>
          <p:nvSpPr>
            <p:cNvPr id="50" name="TextBox 49"/>
            <p:cNvSpPr txBox="1"/>
            <p:nvPr/>
          </p:nvSpPr>
          <p:spPr>
            <a:xfrm>
              <a:off x="7345334" y="3306049"/>
              <a:ext cx="512897" cy="369332"/>
            </a:xfrm>
            <a:prstGeom prst="rect">
              <a:avLst/>
            </a:prstGeom>
            <a:noFill/>
          </p:spPr>
          <p:txBody>
            <a:bodyPr wrap="none" rtlCol="0">
              <a:spAutoFit/>
            </a:bodyPr>
            <a:lstStyle/>
            <a:p>
              <a:r>
                <a:rPr lang="en-US"/>
                <a:t>Yes</a:t>
              </a:r>
            </a:p>
          </p:txBody>
        </p:sp>
        <p:sp>
          <p:nvSpPr>
            <p:cNvPr id="51" name="TextBox 50"/>
            <p:cNvSpPr txBox="1"/>
            <p:nvPr/>
          </p:nvSpPr>
          <p:spPr>
            <a:xfrm>
              <a:off x="8825529" y="3306049"/>
              <a:ext cx="468398" cy="369332"/>
            </a:xfrm>
            <a:prstGeom prst="rect">
              <a:avLst/>
            </a:prstGeom>
            <a:noFill/>
          </p:spPr>
          <p:txBody>
            <a:bodyPr wrap="none" rtlCol="0">
              <a:spAutoFit/>
            </a:bodyPr>
            <a:lstStyle/>
            <a:p>
              <a:r>
                <a:rPr lang="en-US" dirty="0"/>
                <a:t>No</a:t>
              </a:r>
            </a:p>
          </p:txBody>
        </p:sp>
        <p:sp>
          <p:nvSpPr>
            <p:cNvPr id="52" name="TextBox 51"/>
            <p:cNvSpPr txBox="1"/>
            <p:nvPr/>
          </p:nvSpPr>
          <p:spPr>
            <a:xfrm>
              <a:off x="4095730" y="3970750"/>
              <a:ext cx="512897" cy="369332"/>
            </a:xfrm>
            <a:prstGeom prst="rect">
              <a:avLst/>
            </a:prstGeom>
            <a:noFill/>
          </p:spPr>
          <p:txBody>
            <a:bodyPr wrap="none" rtlCol="0">
              <a:spAutoFit/>
            </a:bodyPr>
            <a:lstStyle/>
            <a:p>
              <a:r>
                <a:rPr lang="en-US" dirty="0"/>
                <a:t>Yes</a:t>
              </a:r>
            </a:p>
          </p:txBody>
        </p:sp>
        <p:sp>
          <p:nvSpPr>
            <p:cNvPr id="53" name="TextBox 52"/>
            <p:cNvSpPr txBox="1"/>
            <p:nvPr/>
          </p:nvSpPr>
          <p:spPr>
            <a:xfrm>
              <a:off x="5735075" y="3970750"/>
              <a:ext cx="512897" cy="369332"/>
            </a:xfrm>
            <a:prstGeom prst="rect">
              <a:avLst/>
            </a:prstGeom>
            <a:noFill/>
          </p:spPr>
          <p:txBody>
            <a:bodyPr wrap="none" rtlCol="0">
              <a:spAutoFit/>
            </a:bodyPr>
            <a:lstStyle/>
            <a:p>
              <a:r>
                <a:rPr lang="en-US" dirty="0"/>
                <a:t>Yes</a:t>
              </a:r>
            </a:p>
          </p:txBody>
        </p:sp>
        <p:sp>
          <p:nvSpPr>
            <p:cNvPr id="54" name="TextBox 53"/>
            <p:cNvSpPr txBox="1"/>
            <p:nvPr/>
          </p:nvSpPr>
          <p:spPr>
            <a:xfrm>
              <a:off x="7345334" y="3970750"/>
              <a:ext cx="468398" cy="369332"/>
            </a:xfrm>
            <a:prstGeom prst="rect">
              <a:avLst/>
            </a:prstGeom>
            <a:noFill/>
          </p:spPr>
          <p:txBody>
            <a:bodyPr wrap="none" rtlCol="0">
              <a:spAutoFit/>
            </a:bodyPr>
            <a:lstStyle/>
            <a:p>
              <a:r>
                <a:rPr lang="en-US" dirty="0"/>
                <a:t>No</a:t>
              </a:r>
            </a:p>
          </p:txBody>
        </p:sp>
        <p:sp>
          <p:nvSpPr>
            <p:cNvPr id="55" name="TextBox 54"/>
            <p:cNvSpPr txBox="1"/>
            <p:nvPr/>
          </p:nvSpPr>
          <p:spPr>
            <a:xfrm>
              <a:off x="8825529" y="3970750"/>
              <a:ext cx="468398" cy="369332"/>
            </a:xfrm>
            <a:prstGeom prst="rect">
              <a:avLst/>
            </a:prstGeom>
            <a:noFill/>
          </p:spPr>
          <p:txBody>
            <a:bodyPr wrap="none" rtlCol="0">
              <a:spAutoFit/>
            </a:bodyPr>
            <a:lstStyle/>
            <a:p>
              <a:r>
                <a:rPr lang="en-US" dirty="0"/>
                <a:t>No</a:t>
              </a:r>
            </a:p>
          </p:txBody>
        </p:sp>
        <p:sp>
          <p:nvSpPr>
            <p:cNvPr id="56" name="TextBox 55"/>
            <p:cNvSpPr txBox="1"/>
            <p:nvPr/>
          </p:nvSpPr>
          <p:spPr>
            <a:xfrm>
              <a:off x="4095730" y="4635451"/>
              <a:ext cx="512897" cy="369332"/>
            </a:xfrm>
            <a:prstGeom prst="rect">
              <a:avLst/>
            </a:prstGeom>
            <a:noFill/>
          </p:spPr>
          <p:txBody>
            <a:bodyPr wrap="none" rtlCol="0">
              <a:spAutoFit/>
            </a:bodyPr>
            <a:lstStyle/>
            <a:p>
              <a:r>
                <a:rPr lang="en-US" dirty="0"/>
                <a:t>Yes</a:t>
              </a:r>
            </a:p>
          </p:txBody>
        </p:sp>
        <p:sp>
          <p:nvSpPr>
            <p:cNvPr id="57" name="TextBox 56"/>
            <p:cNvSpPr txBox="1"/>
            <p:nvPr/>
          </p:nvSpPr>
          <p:spPr>
            <a:xfrm>
              <a:off x="5735075" y="4635451"/>
              <a:ext cx="512897" cy="369332"/>
            </a:xfrm>
            <a:prstGeom prst="rect">
              <a:avLst/>
            </a:prstGeom>
            <a:noFill/>
          </p:spPr>
          <p:txBody>
            <a:bodyPr wrap="none" rtlCol="0">
              <a:spAutoFit/>
            </a:bodyPr>
            <a:lstStyle/>
            <a:p>
              <a:r>
                <a:rPr lang="en-US" dirty="0"/>
                <a:t>Yes</a:t>
              </a:r>
            </a:p>
          </p:txBody>
        </p:sp>
        <p:sp>
          <p:nvSpPr>
            <p:cNvPr id="58" name="TextBox 57"/>
            <p:cNvSpPr txBox="1"/>
            <p:nvPr/>
          </p:nvSpPr>
          <p:spPr>
            <a:xfrm>
              <a:off x="7345334" y="4635451"/>
              <a:ext cx="468398" cy="369332"/>
            </a:xfrm>
            <a:prstGeom prst="rect">
              <a:avLst/>
            </a:prstGeom>
            <a:noFill/>
          </p:spPr>
          <p:txBody>
            <a:bodyPr wrap="none" rtlCol="0">
              <a:spAutoFit/>
            </a:bodyPr>
            <a:lstStyle/>
            <a:p>
              <a:r>
                <a:rPr lang="en-US" dirty="0"/>
                <a:t>No</a:t>
              </a:r>
            </a:p>
          </p:txBody>
        </p:sp>
        <p:sp>
          <p:nvSpPr>
            <p:cNvPr id="59" name="TextBox 58"/>
            <p:cNvSpPr txBox="1"/>
            <p:nvPr/>
          </p:nvSpPr>
          <p:spPr>
            <a:xfrm>
              <a:off x="8825529" y="4635451"/>
              <a:ext cx="512897" cy="369332"/>
            </a:xfrm>
            <a:prstGeom prst="rect">
              <a:avLst/>
            </a:prstGeom>
            <a:noFill/>
          </p:spPr>
          <p:txBody>
            <a:bodyPr wrap="none" rtlCol="0">
              <a:spAutoFit/>
            </a:bodyPr>
            <a:lstStyle/>
            <a:p>
              <a:r>
                <a:rPr lang="en-US" dirty="0"/>
                <a:t>Yes</a:t>
              </a:r>
            </a:p>
          </p:txBody>
        </p:sp>
        <p:sp>
          <p:nvSpPr>
            <p:cNvPr id="60" name="TextBox 59"/>
            <p:cNvSpPr txBox="1"/>
            <p:nvPr/>
          </p:nvSpPr>
          <p:spPr>
            <a:xfrm>
              <a:off x="4095730" y="5297542"/>
              <a:ext cx="512897" cy="369332"/>
            </a:xfrm>
            <a:prstGeom prst="rect">
              <a:avLst/>
            </a:prstGeom>
            <a:noFill/>
          </p:spPr>
          <p:txBody>
            <a:bodyPr wrap="none" rtlCol="0">
              <a:spAutoFit/>
            </a:bodyPr>
            <a:lstStyle/>
            <a:p>
              <a:r>
                <a:rPr lang="en-US" dirty="0"/>
                <a:t>Yes</a:t>
              </a:r>
            </a:p>
          </p:txBody>
        </p:sp>
        <p:sp>
          <p:nvSpPr>
            <p:cNvPr id="61" name="TextBox 60"/>
            <p:cNvSpPr txBox="1"/>
            <p:nvPr/>
          </p:nvSpPr>
          <p:spPr>
            <a:xfrm>
              <a:off x="5735075" y="5297542"/>
              <a:ext cx="512897" cy="369332"/>
            </a:xfrm>
            <a:prstGeom prst="rect">
              <a:avLst/>
            </a:prstGeom>
            <a:noFill/>
          </p:spPr>
          <p:txBody>
            <a:bodyPr wrap="none" rtlCol="0">
              <a:spAutoFit/>
            </a:bodyPr>
            <a:lstStyle/>
            <a:p>
              <a:r>
                <a:rPr lang="en-US" dirty="0"/>
                <a:t>Yes</a:t>
              </a:r>
            </a:p>
          </p:txBody>
        </p:sp>
        <p:sp>
          <p:nvSpPr>
            <p:cNvPr id="62" name="TextBox 61"/>
            <p:cNvSpPr txBox="1"/>
            <p:nvPr/>
          </p:nvSpPr>
          <p:spPr>
            <a:xfrm>
              <a:off x="7345334" y="5297542"/>
              <a:ext cx="512897" cy="369332"/>
            </a:xfrm>
            <a:prstGeom prst="rect">
              <a:avLst/>
            </a:prstGeom>
            <a:noFill/>
          </p:spPr>
          <p:txBody>
            <a:bodyPr wrap="none" rtlCol="0">
              <a:spAutoFit/>
            </a:bodyPr>
            <a:lstStyle/>
            <a:p>
              <a:r>
                <a:rPr lang="en-US"/>
                <a:t>Yes</a:t>
              </a:r>
            </a:p>
          </p:txBody>
        </p:sp>
        <p:sp>
          <p:nvSpPr>
            <p:cNvPr id="63" name="TextBox 62"/>
            <p:cNvSpPr txBox="1"/>
            <p:nvPr/>
          </p:nvSpPr>
          <p:spPr>
            <a:xfrm>
              <a:off x="8825529" y="5297542"/>
              <a:ext cx="512897" cy="369332"/>
            </a:xfrm>
            <a:prstGeom prst="rect">
              <a:avLst/>
            </a:prstGeom>
            <a:noFill/>
          </p:spPr>
          <p:txBody>
            <a:bodyPr wrap="none" rtlCol="0">
              <a:spAutoFit/>
            </a:bodyPr>
            <a:lstStyle/>
            <a:p>
              <a:r>
                <a:rPr lang="en-US" dirty="0"/>
                <a:t>Yes</a:t>
              </a:r>
            </a:p>
          </p:txBody>
        </p:sp>
      </p:grpSp>
    </p:spTree>
    <p:extLst>
      <p:ext uri="{BB962C8B-B14F-4D97-AF65-F5344CB8AC3E}">
        <p14:creationId xmlns:p14="http://schemas.microsoft.com/office/powerpoint/2010/main" val="1852874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lstStyle/>
          <a:p>
            <a:r>
              <a:rPr lang="en-US" dirty="0" smtClean="0"/>
              <a:t>What We’ll Cover in </a:t>
            </a:r>
            <a:r>
              <a:rPr lang="en-US" smtClean="0"/>
              <a:t>the Course</a:t>
            </a:r>
            <a:endParaRPr lang="en-US"/>
          </a:p>
        </p:txBody>
      </p:sp>
      <p:sp>
        <p:nvSpPr>
          <p:cNvPr id="3" name="Content Placeholder 2"/>
          <p:cNvSpPr>
            <a:spLocks noGrp="1"/>
          </p:cNvSpPr>
          <p:nvPr>
            <p:ph idx="1"/>
          </p:nvPr>
        </p:nvSpPr>
        <p:spPr>
          <a:xfrm>
            <a:off x="1371600" y="1391478"/>
            <a:ext cx="9601200" cy="4475922"/>
          </a:xfrm>
        </p:spPr>
        <p:txBody>
          <a:bodyPr>
            <a:normAutofit lnSpcReduction="10000"/>
          </a:bodyPr>
          <a:lstStyle/>
          <a:p>
            <a:pPr lvl="0"/>
            <a:r>
              <a:rPr lang="en-US" i="1" dirty="0" smtClean="0"/>
              <a:t>Part </a:t>
            </a:r>
            <a:r>
              <a:rPr lang="en-US" i="1" dirty="0"/>
              <a:t>1: The Mechanics of Prediction</a:t>
            </a:r>
            <a:r>
              <a:rPr lang="en-US" dirty="0"/>
              <a:t>. In Part 1 we’ll dive right into machine learning, unpacking the key </a:t>
            </a:r>
            <a:r>
              <a:rPr lang="en-US" dirty="0" smtClean="0"/>
              <a:t>concepts. </a:t>
            </a:r>
            <a:r>
              <a:rPr lang="en-US" dirty="0"/>
              <a:t>We’ll apply these concepts to make </a:t>
            </a:r>
            <a:r>
              <a:rPr lang="en-US" i="1" dirty="0"/>
              <a:t>predictions</a:t>
            </a:r>
            <a:r>
              <a:rPr lang="en-US" dirty="0"/>
              <a:t> from real datasets. We’ll cover the basic techniques of machine learning – regression and logistic regression – and get a feel for the practical things that data scientists do. </a:t>
            </a:r>
          </a:p>
          <a:p>
            <a:pPr lvl="0"/>
            <a:r>
              <a:rPr lang="en-US" i="1" dirty="0"/>
              <a:t>Part 2: The Science of Machine Learning</a:t>
            </a:r>
            <a:r>
              <a:rPr lang="en-US" dirty="0"/>
              <a:t>. In Part 2 we’ll learn to systematically evaluate the performance of machine learning models. We’ll understand how to define performance and measure it. We’ll use this knowledge to not only build the right machine learning models but build them right.</a:t>
            </a:r>
          </a:p>
          <a:p>
            <a:pPr lvl="0"/>
            <a:r>
              <a:rPr lang="en-US" i="1" dirty="0"/>
              <a:t>Part 3: The Art of Machine Learning</a:t>
            </a:r>
            <a:r>
              <a:rPr lang="en-US" dirty="0"/>
              <a:t>. In Part 3 we’ll tackle the art of machine learning – how to get the most predictive bang for our data buck. In other words, we’ll learn about how to make the most out of the data we have.</a:t>
            </a:r>
          </a:p>
          <a:p>
            <a:pPr lvl="0"/>
            <a:r>
              <a:rPr lang="en-US" i="1" dirty="0"/>
              <a:t>Part 4: Select Topics in Machine Learning</a:t>
            </a:r>
            <a:r>
              <a:rPr lang="en-US" dirty="0"/>
              <a:t>. Finally, in Part 4 we’ll cover select topics in machine learning: segmenting customers, spotting fraud, detecting spam, and recommending movies.</a:t>
            </a:r>
          </a:p>
          <a:p>
            <a:endParaRPr lang="en-US" dirty="0"/>
          </a:p>
        </p:txBody>
      </p:sp>
    </p:spTree>
    <p:extLst>
      <p:ext uri="{BB962C8B-B14F-4D97-AF65-F5344CB8AC3E}">
        <p14:creationId xmlns:p14="http://schemas.microsoft.com/office/powerpoint/2010/main" val="1849081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lstStyle/>
          <a:p>
            <a:r>
              <a:rPr lang="en-US" dirty="0" smtClean="0"/>
              <a:t>Prerequisites</a:t>
            </a:r>
            <a:endParaRPr lang="en-US" dirty="0"/>
          </a:p>
        </p:txBody>
      </p:sp>
      <p:sp>
        <p:nvSpPr>
          <p:cNvPr id="3" name="Content Placeholder 2"/>
          <p:cNvSpPr>
            <a:spLocks noGrp="1"/>
          </p:cNvSpPr>
          <p:nvPr>
            <p:ph idx="1"/>
          </p:nvPr>
        </p:nvSpPr>
        <p:spPr>
          <a:xfrm>
            <a:off x="1371600" y="1391478"/>
            <a:ext cx="9601200" cy="4475922"/>
          </a:xfrm>
        </p:spPr>
        <p:txBody>
          <a:bodyPr>
            <a:normAutofit fontScale="92500" lnSpcReduction="10000"/>
          </a:bodyPr>
          <a:lstStyle/>
          <a:p>
            <a:r>
              <a:rPr lang="en-US" dirty="0"/>
              <a:t>We do not use any advanced mathematics in this course. If you’ve taken the SAT or the GRE you’ve already come across math that is much more advanced than anything you will need for this course. </a:t>
            </a:r>
            <a:endParaRPr lang="en-US" dirty="0" smtClean="0"/>
          </a:p>
          <a:p>
            <a:r>
              <a:rPr lang="en-US" dirty="0" smtClean="0"/>
              <a:t>Alternatively</a:t>
            </a:r>
            <a:r>
              <a:rPr lang="en-US" dirty="0"/>
              <a:t>, if you’re comfortable working with spreadsheets (nothing fancy, just basic formulas and manipulations like sorting rows), you will be comfortable with all of the mathematics used in this course. </a:t>
            </a:r>
            <a:endParaRPr lang="en-US" dirty="0" smtClean="0"/>
          </a:p>
          <a:p>
            <a:r>
              <a:rPr lang="en-US" dirty="0" smtClean="0"/>
              <a:t>Hands-on </a:t>
            </a:r>
            <a:r>
              <a:rPr lang="en-US" dirty="0"/>
              <a:t>learning is encouraged using the Orange data science platform (https://</a:t>
            </a:r>
            <a:r>
              <a:rPr lang="en-US" dirty="0" err="1"/>
              <a:t>orange.biolab.si</a:t>
            </a:r>
            <a:r>
              <a:rPr lang="en-US" dirty="0"/>
              <a:t>/) – a visual way to solve machine learning problems without programming. </a:t>
            </a:r>
            <a:endParaRPr lang="en-US" dirty="0" smtClean="0"/>
          </a:p>
          <a:p>
            <a:r>
              <a:rPr lang="en-US" dirty="0" smtClean="0"/>
              <a:t>For </a:t>
            </a:r>
            <a:r>
              <a:rPr lang="en-US" dirty="0"/>
              <a:t>those with some programming knowledge of Python, we provide Jupyter notebooks that can be used to build, run, and experiment with machine learning models. </a:t>
            </a:r>
            <a:endParaRPr lang="en-US" dirty="0" smtClean="0"/>
          </a:p>
          <a:p>
            <a:r>
              <a:rPr lang="en-US" dirty="0" smtClean="0"/>
              <a:t>NOTE: Python </a:t>
            </a:r>
            <a:r>
              <a:rPr lang="en-US" dirty="0"/>
              <a:t>knowledge is NOT a prerequisite for the course. The course assignments (homework, group presentation, and the final exam) do NOT require any Python programming. </a:t>
            </a:r>
          </a:p>
          <a:p>
            <a:endParaRPr lang="en-US" dirty="0"/>
          </a:p>
        </p:txBody>
      </p:sp>
    </p:spTree>
    <p:extLst>
      <p:ext uri="{BB962C8B-B14F-4D97-AF65-F5344CB8AC3E}">
        <p14:creationId xmlns:p14="http://schemas.microsoft.com/office/powerpoint/2010/main" val="851291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fontScale="90000"/>
          </a:bodyPr>
          <a:lstStyle/>
          <a:p>
            <a:r>
              <a:rPr lang="en-US" dirty="0" smtClean="0"/>
              <a:t>By the end of this course you’ll be able to</a:t>
            </a:r>
            <a:r>
              <a:rPr lang="mr-IN" dirty="0" smtClean="0"/>
              <a:t>…</a:t>
            </a:r>
            <a:endParaRPr lang="en-US" dirty="0"/>
          </a:p>
        </p:txBody>
      </p:sp>
      <p:sp>
        <p:nvSpPr>
          <p:cNvPr id="3" name="Content Placeholder 2"/>
          <p:cNvSpPr>
            <a:spLocks noGrp="1"/>
          </p:cNvSpPr>
          <p:nvPr>
            <p:ph idx="1"/>
          </p:nvPr>
        </p:nvSpPr>
        <p:spPr>
          <a:xfrm>
            <a:off x="1371600" y="1391478"/>
            <a:ext cx="9601200" cy="4475922"/>
          </a:xfrm>
        </p:spPr>
        <p:txBody>
          <a:bodyPr>
            <a:normAutofit/>
          </a:bodyPr>
          <a:lstStyle/>
          <a:p>
            <a:pPr lvl="0"/>
            <a:r>
              <a:rPr lang="en-US" dirty="0"/>
              <a:t>List the types of problems that can be solved using machine learning.</a:t>
            </a:r>
          </a:p>
          <a:p>
            <a:pPr lvl="0"/>
            <a:r>
              <a:rPr lang="en-US" dirty="0"/>
              <a:t>Understand the seven key steps to solving any machine learning problem.</a:t>
            </a:r>
          </a:p>
          <a:p>
            <a:pPr lvl="0"/>
            <a:r>
              <a:rPr lang="en-US" dirty="0"/>
              <a:t>Apply machine learning techniques such as regression and classification to solve a variety of business problems using real-world data.</a:t>
            </a:r>
          </a:p>
          <a:p>
            <a:pPr lvl="0"/>
            <a:r>
              <a:rPr lang="en-US" dirty="0"/>
              <a:t>Build strong intuitions about machine learning techniques by implementing them in a hands-on interactive programming environment.</a:t>
            </a:r>
          </a:p>
          <a:p>
            <a:pPr lvl="0"/>
            <a:r>
              <a:rPr lang="en-US" dirty="0"/>
              <a:t>Determine efficient and effective ways to improve the results produced by machine learning models.</a:t>
            </a:r>
          </a:p>
          <a:p>
            <a:pPr lvl="0"/>
            <a:r>
              <a:rPr lang="en-US" dirty="0"/>
              <a:t>Collaborate productively with your data science team.</a:t>
            </a:r>
          </a:p>
          <a:p>
            <a:r>
              <a:rPr lang="en-US" dirty="0" smtClean="0"/>
              <a:t>Keep up with </a:t>
            </a:r>
            <a:r>
              <a:rPr lang="en-US" dirty="0"/>
              <a:t>the rapidly progressing field of machine learning and AI.</a:t>
            </a:r>
            <a:r>
              <a:rPr lang="en-US" dirty="0"/>
              <a:t> </a:t>
            </a:r>
            <a:endParaRPr lang="en-US" dirty="0"/>
          </a:p>
        </p:txBody>
      </p:sp>
    </p:spTree>
    <p:extLst>
      <p:ext uri="{BB962C8B-B14F-4D97-AF65-F5344CB8AC3E}">
        <p14:creationId xmlns:p14="http://schemas.microsoft.com/office/powerpoint/2010/main" val="268080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22851" y="4369635"/>
            <a:ext cx="7068704" cy="1384995"/>
          </a:xfrm>
          <a:prstGeom prst="rect">
            <a:avLst/>
          </a:prstGeom>
          <a:solidFill>
            <a:srgbClr val="FF9300"/>
          </a:solidFill>
        </p:spPr>
        <p:txBody>
          <a:bodyPr wrap="square" rtlCol="0">
            <a:spAutoFit/>
          </a:bodyPr>
          <a:lstStyle/>
          <a:p>
            <a:r>
              <a:rPr lang="en-US" sz="2800" dirty="0"/>
              <a:t>This is where you can exercise creativity even if you’re not knee deep in the model building and manipulation. </a:t>
            </a:r>
          </a:p>
        </p:txBody>
      </p:sp>
      <p:sp>
        <p:nvSpPr>
          <p:cNvPr id="2" name="Rectangle 1"/>
          <p:cNvSpPr/>
          <p:nvPr/>
        </p:nvSpPr>
        <p:spPr>
          <a:xfrm>
            <a:off x="1371600" y="1509183"/>
            <a:ext cx="8771206" cy="2308324"/>
          </a:xfrm>
          <a:prstGeom prst="rect">
            <a:avLst/>
          </a:prstGeom>
        </p:spPr>
        <p:txBody>
          <a:bodyPr wrap="square">
            <a:spAutoFit/>
          </a:bodyPr>
          <a:lstStyle/>
          <a:p>
            <a:pPr marL="285750" indent="-285750">
              <a:buFont typeface="Arial" charset="0"/>
              <a:buChar char="•"/>
            </a:pPr>
            <a:r>
              <a:rPr lang="en-US" sz="2400" b="1" dirty="0"/>
              <a:t>How do you take the available data and translate it into a form that can be fed into a machine learning system</a:t>
            </a:r>
            <a:r>
              <a:rPr lang="en-US" sz="2400" b="1" dirty="0" smtClean="0"/>
              <a:t>?</a:t>
            </a:r>
          </a:p>
          <a:p>
            <a:pPr marL="285750" indent="-285750">
              <a:buFont typeface="Arial" charset="0"/>
              <a:buChar char="•"/>
            </a:pPr>
            <a:endParaRPr lang="en-US" sz="2400" b="1" dirty="0"/>
          </a:p>
          <a:p>
            <a:pPr marL="285750" indent="-285750">
              <a:buFont typeface="Arial" charset="0"/>
              <a:buChar char="•"/>
            </a:pPr>
            <a:r>
              <a:rPr lang="en-US" sz="2400" b="1" dirty="0"/>
              <a:t>How do you know you’re not learning too little or too much</a:t>
            </a:r>
            <a:r>
              <a:rPr lang="en-US" sz="2400" b="1" dirty="0" smtClean="0"/>
              <a:t>?</a:t>
            </a:r>
          </a:p>
          <a:p>
            <a:pPr marL="285750" indent="-285750">
              <a:buFont typeface="Arial" charset="0"/>
              <a:buChar char="•"/>
            </a:pPr>
            <a:endParaRPr lang="en-US" sz="2400" b="1" dirty="0"/>
          </a:p>
          <a:p>
            <a:pPr marL="285750" indent="-285750">
              <a:buFont typeface="Arial" charset="0"/>
              <a:buChar char="•"/>
            </a:pPr>
            <a:r>
              <a:rPr lang="en-US" sz="2400" b="1" dirty="0"/>
              <a:t>What’s the right measure of my learning system’s performance?</a:t>
            </a:r>
          </a:p>
        </p:txBody>
      </p:sp>
      <p:sp>
        <p:nvSpPr>
          <p:cNvPr id="6" name="Title 1"/>
          <p:cNvSpPr txBox="1">
            <a:spLocks/>
          </p:cNvSpPr>
          <p:nvPr/>
        </p:nvSpPr>
        <p:spPr>
          <a:xfrm>
            <a:off x="1371600" y="685800"/>
            <a:ext cx="9601200" cy="705678"/>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smtClean="0"/>
              <a:t>The Big (and Creative) Questions</a:t>
            </a:r>
            <a:endParaRPr lang="en-US" dirty="0"/>
          </a:p>
        </p:txBody>
      </p:sp>
    </p:spTree>
    <p:extLst>
      <p:ext uri="{BB962C8B-B14F-4D97-AF65-F5344CB8AC3E}">
        <p14:creationId xmlns:p14="http://schemas.microsoft.com/office/powerpoint/2010/main" val="5362700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913" y="467658"/>
            <a:ext cx="6032634" cy="5197645"/>
          </a:xfrm>
          <a:prstGeom prst="rect">
            <a:avLst/>
          </a:prstGeom>
        </p:spPr>
      </p:pic>
      <p:sp>
        <p:nvSpPr>
          <p:cNvPr id="4" name="Rectangle 3"/>
          <p:cNvSpPr/>
          <p:nvPr/>
        </p:nvSpPr>
        <p:spPr>
          <a:xfrm>
            <a:off x="3216547" y="5829156"/>
            <a:ext cx="6096000" cy="615553"/>
          </a:xfrm>
          <a:prstGeom prst="rect">
            <a:avLst/>
          </a:prstGeom>
        </p:spPr>
        <p:txBody>
          <a:bodyPr>
            <a:spAutoFit/>
          </a:bodyPr>
          <a:lstStyle/>
          <a:p>
            <a:pPr algn="ctr"/>
            <a:r>
              <a:rPr lang="en-US" i="1" dirty="0">
                <a:solidFill>
                  <a:srgbClr val="000000"/>
                </a:solidFill>
                <a:latin typeface="Adobe Caslon" charset="0"/>
              </a:rPr>
              <a:t>“The math is right. It’s just in poor taste.”</a:t>
            </a:r>
          </a:p>
          <a:p>
            <a:pPr algn="ctr" fontAlgn="ctr"/>
            <a:r>
              <a:rPr lang="en-US" sz="1600" dirty="0" smtClean="0">
                <a:solidFill>
                  <a:srgbClr val="444444"/>
                </a:solidFill>
                <a:latin typeface="Graphik Web" charset="0"/>
              </a:rPr>
              <a:t>New Yorker, August </a:t>
            </a:r>
            <a:r>
              <a:rPr lang="en-US" sz="1600" dirty="0">
                <a:solidFill>
                  <a:srgbClr val="444444"/>
                </a:solidFill>
                <a:latin typeface="Graphik Web" charset="0"/>
              </a:rPr>
              <a:t>28, 2015</a:t>
            </a:r>
            <a:endParaRPr lang="en-US" sz="1600" b="0" i="0" dirty="0">
              <a:solidFill>
                <a:srgbClr val="444444"/>
              </a:solidFill>
              <a:effectLst/>
              <a:latin typeface="Graphik Web" charset="0"/>
            </a:endParaRPr>
          </a:p>
        </p:txBody>
      </p:sp>
    </p:spTree>
    <p:extLst>
      <p:ext uri="{BB962C8B-B14F-4D97-AF65-F5344CB8AC3E}">
        <p14:creationId xmlns:p14="http://schemas.microsoft.com/office/powerpoint/2010/main" val="354585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93322" y="671861"/>
            <a:ext cx="3688278" cy="551427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1" y="671861"/>
            <a:ext cx="4011996" cy="5517396"/>
          </a:xfrm>
          <a:prstGeom prst="rect">
            <a:avLst/>
          </a:prstGeom>
        </p:spPr>
      </p:pic>
    </p:spTree>
    <p:extLst>
      <p:ext uri="{BB962C8B-B14F-4D97-AF65-F5344CB8AC3E}">
        <p14:creationId xmlns:p14="http://schemas.microsoft.com/office/powerpoint/2010/main" val="1666272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lstStyle/>
          <a:p>
            <a:r>
              <a:rPr lang="en-US" dirty="0" smtClean="0"/>
              <a:t>Scoring and Evaluation</a:t>
            </a:r>
            <a:endParaRPr lang="en-US" dirty="0"/>
          </a:p>
        </p:txBody>
      </p:sp>
      <p:sp>
        <p:nvSpPr>
          <p:cNvPr id="3" name="Content Placeholder 2"/>
          <p:cNvSpPr>
            <a:spLocks noGrp="1"/>
          </p:cNvSpPr>
          <p:nvPr>
            <p:ph idx="1"/>
          </p:nvPr>
        </p:nvSpPr>
        <p:spPr>
          <a:xfrm>
            <a:off x="1371600" y="1391478"/>
            <a:ext cx="9601200" cy="4475922"/>
          </a:xfrm>
        </p:spPr>
        <p:txBody>
          <a:bodyPr/>
          <a:lstStyle/>
          <a:p>
            <a:r>
              <a:rPr lang="en-US" dirty="0" smtClean="0"/>
              <a:t>Class participation </a:t>
            </a:r>
            <a:r>
              <a:rPr lang="mr-IN" dirty="0" smtClean="0"/>
              <a:t>–</a:t>
            </a:r>
            <a:r>
              <a:rPr lang="en-US" dirty="0" smtClean="0"/>
              <a:t> 15%</a:t>
            </a:r>
          </a:p>
          <a:p>
            <a:r>
              <a:rPr lang="en-US" dirty="0" smtClean="0"/>
              <a:t>8 homework assignments  - 40%</a:t>
            </a:r>
          </a:p>
          <a:p>
            <a:r>
              <a:rPr lang="en-US" dirty="0" smtClean="0"/>
              <a:t>1 group assignment/presentation </a:t>
            </a:r>
            <a:r>
              <a:rPr lang="mr-IN" dirty="0" smtClean="0"/>
              <a:t>–</a:t>
            </a:r>
            <a:r>
              <a:rPr lang="en-US" dirty="0" smtClean="0"/>
              <a:t> 25%</a:t>
            </a:r>
          </a:p>
          <a:p>
            <a:r>
              <a:rPr lang="en-US" dirty="0" smtClean="0"/>
              <a:t>Final exam </a:t>
            </a:r>
            <a:r>
              <a:rPr lang="mr-IN" dirty="0" smtClean="0"/>
              <a:t>–</a:t>
            </a:r>
            <a:r>
              <a:rPr lang="en-US" dirty="0" smtClean="0"/>
              <a:t> 20%</a:t>
            </a:r>
          </a:p>
          <a:p>
            <a:endParaRPr lang="en-US" dirty="0"/>
          </a:p>
        </p:txBody>
      </p:sp>
    </p:spTree>
    <p:extLst>
      <p:ext uri="{BB962C8B-B14F-4D97-AF65-F5344CB8AC3E}">
        <p14:creationId xmlns:p14="http://schemas.microsoft.com/office/powerpoint/2010/main" val="1926790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lstStyle/>
          <a:p>
            <a:r>
              <a:rPr lang="en-US" dirty="0" smtClean="0"/>
              <a:t>Tour of </a:t>
            </a:r>
            <a:r>
              <a:rPr lang="en-US" i="1" dirty="0" smtClean="0"/>
              <a:t>Orange</a:t>
            </a:r>
            <a:endParaRPr lang="en-US" i="1" dirty="0"/>
          </a:p>
        </p:txBody>
      </p:sp>
      <p:sp>
        <p:nvSpPr>
          <p:cNvPr id="3" name="Content Placeholder 2"/>
          <p:cNvSpPr>
            <a:spLocks noGrp="1"/>
          </p:cNvSpPr>
          <p:nvPr>
            <p:ph idx="1"/>
          </p:nvPr>
        </p:nvSpPr>
        <p:spPr>
          <a:xfrm>
            <a:off x="1371600" y="1391478"/>
            <a:ext cx="9601200" cy="4475922"/>
          </a:xfrm>
        </p:spPr>
        <p:txBody>
          <a:bodyPr/>
          <a:lstStyle/>
          <a:p>
            <a:endParaRPr lang="en-US" dirty="0"/>
          </a:p>
        </p:txBody>
      </p:sp>
    </p:spTree>
    <p:extLst>
      <p:ext uri="{BB962C8B-B14F-4D97-AF65-F5344CB8AC3E}">
        <p14:creationId xmlns:p14="http://schemas.microsoft.com/office/powerpoint/2010/main" val="533346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lstStyle/>
          <a:p>
            <a:r>
              <a:rPr lang="en-US" dirty="0" smtClean="0"/>
              <a:t>Tour of the Course’s GitHub Repository</a:t>
            </a:r>
            <a:endParaRPr lang="en-US" i="1" dirty="0"/>
          </a:p>
        </p:txBody>
      </p:sp>
      <p:sp>
        <p:nvSpPr>
          <p:cNvPr id="3" name="Content Placeholder 2"/>
          <p:cNvSpPr>
            <a:spLocks noGrp="1"/>
          </p:cNvSpPr>
          <p:nvPr>
            <p:ph idx="1"/>
          </p:nvPr>
        </p:nvSpPr>
        <p:spPr>
          <a:xfrm>
            <a:off x="1371600" y="1391478"/>
            <a:ext cx="9601200" cy="4475922"/>
          </a:xfrm>
        </p:spPr>
        <p:txBody>
          <a:bodyPr/>
          <a:lstStyle/>
          <a:p>
            <a:endParaRPr lang="en-US" dirty="0"/>
          </a:p>
        </p:txBody>
      </p:sp>
    </p:spTree>
    <p:extLst>
      <p:ext uri="{BB962C8B-B14F-4D97-AF65-F5344CB8AC3E}">
        <p14:creationId xmlns:p14="http://schemas.microsoft.com/office/powerpoint/2010/main" val="1050895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lstStyle/>
          <a:p>
            <a:r>
              <a:rPr lang="en-US" dirty="0" smtClean="0"/>
              <a:t>Homework Due September 11</a:t>
            </a:r>
            <a:endParaRPr lang="en-US" i="1" dirty="0"/>
          </a:p>
        </p:txBody>
      </p:sp>
      <p:sp>
        <p:nvSpPr>
          <p:cNvPr id="3" name="Content Placeholder 2"/>
          <p:cNvSpPr>
            <a:spLocks noGrp="1"/>
          </p:cNvSpPr>
          <p:nvPr>
            <p:ph idx="1"/>
          </p:nvPr>
        </p:nvSpPr>
        <p:spPr>
          <a:xfrm>
            <a:off x="1371600" y="1391478"/>
            <a:ext cx="9601200" cy="4475922"/>
          </a:xfrm>
        </p:spPr>
        <p:txBody>
          <a:bodyPr/>
          <a:lstStyle/>
          <a:p>
            <a:endParaRPr lang="en-US" dirty="0"/>
          </a:p>
        </p:txBody>
      </p:sp>
    </p:spTree>
    <p:extLst>
      <p:ext uri="{BB962C8B-B14F-4D97-AF65-F5344CB8AC3E}">
        <p14:creationId xmlns:p14="http://schemas.microsoft.com/office/powerpoint/2010/main" val="1176244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62254" y="687745"/>
            <a:ext cx="8519531" cy="5516395"/>
          </a:xfrm>
          <a:prstGeom prst="rect">
            <a:avLst/>
          </a:prstGeom>
        </p:spPr>
      </p:pic>
    </p:spTree>
    <p:extLst>
      <p:ext uri="{BB962C8B-B14F-4D97-AF65-F5344CB8AC3E}">
        <p14:creationId xmlns:p14="http://schemas.microsoft.com/office/powerpoint/2010/main" val="1610201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8645" y="1419341"/>
            <a:ext cx="8994710" cy="2677656"/>
          </a:xfrm>
          <a:prstGeom prst="rect">
            <a:avLst/>
          </a:prstGeom>
        </p:spPr>
        <p:txBody>
          <a:bodyPr wrap="square">
            <a:spAutoFit/>
          </a:bodyPr>
          <a:lstStyle/>
          <a:p>
            <a:r>
              <a:rPr lang="en-US" sz="2800" dirty="0"/>
              <a:t>“Organizations that make the most of machine learning are those that have in place an infrastructure that makes experimenting with many different learners, data sources and learning problems easy and efficient, and where there is a close collaboration between machine learning experts and application domain ones.”</a:t>
            </a:r>
          </a:p>
        </p:txBody>
      </p:sp>
      <p:sp>
        <p:nvSpPr>
          <p:cNvPr id="3" name="TextBox 2"/>
          <p:cNvSpPr txBox="1"/>
          <p:nvPr/>
        </p:nvSpPr>
        <p:spPr>
          <a:xfrm>
            <a:off x="6344816" y="4758611"/>
            <a:ext cx="4926564" cy="646331"/>
          </a:xfrm>
          <a:prstGeom prst="rect">
            <a:avLst/>
          </a:prstGeom>
          <a:noFill/>
        </p:spPr>
        <p:txBody>
          <a:bodyPr wrap="square" rtlCol="0">
            <a:spAutoFit/>
          </a:bodyPr>
          <a:lstStyle/>
          <a:p>
            <a:r>
              <a:rPr lang="en-US" dirty="0"/>
              <a:t>Pedro </a:t>
            </a:r>
            <a:r>
              <a:rPr lang="en-US" dirty="0" err="1"/>
              <a:t>Domingos</a:t>
            </a:r>
            <a:r>
              <a:rPr lang="en-US" dirty="0"/>
              <a:t>, </a:t>
            </a:r>
            <a:r>
              <a:rPr lang="en-US" i="1" dirty="0"/>
              <a:t>A Few Useful Things to Know About Machine Learning</a:t>
            </a:r>
            <a:r>
              <a:rPr lang="en-US" dirty="0"/>
              <a:t>.</a:t>
            </a:r>
          </a:p>
        </p:txBody>
      </p:sp>
    </p:spTree>
    <p:extLst>
      <p:ext uri="{BB962C8B-B14F-4D97-AF65-F5344CB8AC3E}">
        <p14:creationId xmlns:p14="http://schemas.microsoft.com/office/powerpoint/2010/main" val="1735731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8645" y="1419341"/>
            <a:ext cx="8994710" cy="2677656"/>
          </a:xfrm>
          <a:prstGeom prst="rect">
            <a:avLst/>
          </a:prstGeom>
        </p:spPr>
        <p:txBody>
          <a:bodyPr wrap="square">
            <a:spAutoFit/>
          </a:bodyPr>
          <a:lstStyle/>
          <a:p>
            <a:r>
              <a:rPr lang="en-US" sz="2800" dirty="0"/>
              <a:t>“More broadly, companies must have two types of people to unleash the potential of machine learning. ‘Quants’ are schooled in its language and methods. ‘Translators’ can bridge the disciplines of data, machine learning, and decision making by reframing the quants’ complex results as actionable insights that generalist managers can execute.”</a:t>
            </a:r>
          </a:p>
        </p:txBody>
      </p:sp>
      <p:sp>
        <p:nvSpPr>
          <p:cNvPr id="3" name="TextBox 2"/>
          <p:cNvSpPr txBox="1"/>
          <p:nvPr/>
        </p:nvSpPr>
        <p:spPr>
          <a:xfrm>
            <a:off x="6344816" y="4758611"/>
            <a:ext cx="4926564" cy="646331"/>
          </a:xfrm>
          <a:prstGeom prst="rect">
            <a:avLst/>
          </a:prstGeom>
          <a:noFill/>
        </p:spPr>
        <p:txBody>
          <a:bodyPr wrap="square" rtlCol="0">
            <a:spAutoFit/>
          </a:bodyPr>
          <a:lstStyle/>
          <a:p>
            <a:r>
              <a:rPr lang="en-US" dirty="0"/>
              <a:t>An executive’s guide to machine learning, </a:t>
            </a:r>
            <a:r>
              <a:rPr lang="en-US" i="1" dirty="0"/>
              <a:t>McKinsey Quarterly</a:t>
            </a:r>
            <a:r>
              <a:rPr lang="en-US" dirty="0"/>
              <a:t>, June 2015</a:t>
            </a:r>
          </a:p>
        </p:txBody>
      </p:sp>
    </p:spTree>
    <p:extLst>
      <p:ext uri="{BB962C8B-B14F-4D97-AF65-F5344CB8AC3E}">
        <p14:creationId xmlns:p14="http://schemas.microsoft.com/office/powerpoint/2010/main" val="1768944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51114" y="770675"/>
            <a:ext cx="10883946" cy="5413223"/>
          </a:xfrm>
          <a:prstGeom prst="rect">
            <a:avLst/>
          </a:prstGeom>
        </p:spPr>
      </p:pic>
      <p:sp>
        <p:nvSpPr>
          <p:cNvPr id="3" name="TextBox 2"/>
          <p:cNvSpPr txBox="1"/>
          <p:nvPr/>
        </p:nvSpPr>
        <p:spPr>
          <a:xfrm>
            <a:off x="10171575" y="6183898"/>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484497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49086" y="933466"/>
            <a:ext cx="10760518" cy="5117912"/>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1240963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C:\Users\ang\Desktop\Brodmann_41_4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90709" y="4021139"/>
            <a:ext cx="3681412"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6"/>
          <p:cNvSpPr txBox="1">
            <a:spLocks noChangeArrowheads="1"/>
          </p:cNvSpPr>
          <p:nvPr/>
        </p:nvSpPr>
        <p:spPr bwMode="auto">
          <a:xfrm>
            <a:off x="7753256" y="6533967"/>
            <a:ext cx="4119806" cy="276999"/>
          </a:xfrm>
          <a:prstGeom prst="rect">
            <a:avLst/>
          </a:prstGeom>
          <a:noFill/>
          <a:ln>
            <a:noFill/>
          </a:ln>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sz="1200" dirty="0">
                <a:latin typeface="Arial" charset="0"/>
              </a:rPr>
              <a:t>Source: Andrew Ng; </a:t>
            </a:r>
            <a:r>
              <a:rPr lang="en-US" altLang="x-none" sz="1200" dirty="0" err="1">
                <a:latin typeface="Arial" charset="0"/>
              </a:rPr>
              <a:t>BrainPort</a:t>
            </a:r>
            <a:r>
              <a:rPr lang="en-US" altLang="x-none" sz="1200" dirty="0">
                <a:latin typeface="Arial" charset="0"/>
              </a:rPr>
              <a:t>; Martinez et al; Roe et al.</a:t>
            </a:r>
          </a:p>
        </p:txBody>
      </p:sp>
      <p:grpSp>
        <p:nvGrpSpPr>
          <p:cNvPr id="14342" name="Group 26"/>
          <p:cNvGrpSpPr>
            <a:grpSpLocks/>
          </p:cNvGrpSpPr>
          <p:nvPr/>
        </p:nvGrpSpPr>
        <p:grpSpPr bwMode="auto">
          <a:xfrm>
            <a:off x="1962838" y="1302955"/>
            <a:ext cx="4095750" cy="2349500"/>
            <a:chOff x="426235" y="1146412"/>
            <a:chExt cx="4096007" cy="2348891"/>
          </a:xfrm>
        </p:grpSpPr>
        <p:pic>
          <p:nvPicPr>
            <p:cNvPr id="1435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6235" y="1162766"/>
              <a:ext cx="1363007" cy="189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8" name="TextBox 5"/>
            <p:cNvSpPr txBox="1">
              <a:spLocks noChangeArrowheads="1"/>
            </p:cNvSpPr>
            <p:nvPr/>
          </p:nvSpPr>
          <p:spPr bwMode="auto">
            <a:xfrm>
              <a:off x="1095153" y="3125971"/>
              <a:ext cx="26597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a:solidFill>
                    <a:srgbClr val="FFFFFF"/>
                  </a:solidFill>
                  <a:latin typeface="Arial" charset="0"/>
                </a:rPr>
                <a:t>Seeing with your tongue</a:t>
              </a:r>
            </a:p>
          </p:txBody>
        </p:sp>
        <p:pic>
          <p:nvPicPr>
            <p:cNvPr id="14359"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877520" y="1146412"/>
              <a:ext cx="2644722" cy="186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3" name="TextBox 9"/>
          <p:cNvSpPr txBox="1">
            <a:spLocks noChangeArrowheads="1"/>
          </p:cNvSpPr>
          <p:nvPr/>
        </p:nvSpPr>
        <p:spPr bwMode="auto">
          <a:xfrm>
            <a:off x="7505701" y="3263700"/>
            <a:ext cx="308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a:solidFill>
                  <a:srgbClr val="FFFFFF"/>
                </a:solidFill>
                <a:latin typeface="Arial" charset="0"/>
              </a:rPr>
              <a:t>Human echolocation (sonar)</a:t>
            </a:r>
          </a:p>
        </p:txBody>
      </p:sp>
      <p:pic>
        <p:nvPicPr>
          <p:cNvPr id="14344" name="Picture 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321550" y="949125"/>
            <a:ext cx="3359150"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rc 10"/>
          <p:cNvSpPr/>
          <p:nvPr/>
        </p:nvSpPr>
        <p:spPr bwMode="auto">
          <a:xfrm rot="12896089">
            <a:off x="9107487" y="1290880"/>
            <a:ext cx="363538" cy="728662"/>
          </a:xfrm>
          <a:prstGeom prst="arc">
            <a:avLst/>
          </a:prstGeom>
          <a:noFill/>
          <a:ln w="28575" cap="flat" cmpd="sng" algn="ctr">
            <a:solidFill>
              <a:srgbClr val="00B0F0"/>
            </a:solidFill>
            <a:prstDash val="solid"/>
            <a:round/>
            <a:headEnd type="none" w="med" len="med"/>
            <a:tailEnd type="none" w="med" len="med"/>
          </a:ln>
          <a:effectLst/>
        </p:spPr>
        <p:txBody>
          <a:bodyPr wrap="none" lIns="90487" tIns="44450" rIns="90487" bIns="44450">
            <a:spAutoFit/>
          </a:bodyPr>
          <a:lstStyle/>
          <a:p>
            <a:pPr eaLnBrk="0" hangingPunct="0">
              <a:defRPr/>
            </a:pPr>
            <a:endParaRPr lang="en-US">
              <a:solidFill>
                <a:srgbClr val="FFFFFF"/>
              </a:solidFill>
              <a:latin typeface="Helvetica" pitchFamily="34" charset="0"/>
            </a:endParaRPr>
          </a:p>
        </p:txBody>
      </p:sp>
      <p:sp>
        <p:nvSpPr>
          <p:cNvPr id="12" name="Arc 11"/>
          <p:cNvSpPr/>
          <p:nvPr/>
        </p:nvSpPr>
        <p:spPr bwMode="auto">
          <a:xfrm rot="12896089">
            <a:off x="8756651" y="1370255"/>
            <a:ext cx="363537" cy="728662"/>
          </a:xfrm>
          <a:prstGeom prst="arc">
            <a:avLst/>
          </a:prstGeom>
          <a:noFill/>
          <a:ln w="28575" cap="flat" cmpd="sng" algn="ctr">
            <a:solidFill>
              <a:srgbClr val="00B0F0"/>
            </a:solidFill>
            <a:prstDash val="solid"/>
            <a:round/>
            <a:headEnd type="none" w="med" len="med"/>
            <a:tailEnd type="none" w="med" len="med"/>
          </a:ln>
          <a:effectLst/>
        </p:spPr>
        <p:txBody>
          <a:bodyPr wrap="none" lIns="90487" tIns="44450" rIns="90487" bIns="44450">
            <a:spAutoFit/>
          </a:bodyPr>
          <a:lstStyle/>
          <a:p>
            <a:pPr eaLnBrk="0" hangingPunct="0">
              <a:defRPr/>
            </a:pPr>
            <a:endParaRPr lang="en-US">
              <a:solidFill>
                <a:srgbClr val="FFFFFF"/>
              </a:solidFill>
              <a:latin typeface="Helvetica" pitchFamily="34" charset="0"/>
            </a:endParaRPr>
          </a:p>
        </p:txBody>
      </p:sp>
      <p:sp>
        <p:nvSpPr>
          <p:cNvPr id="13" name="Arc 12"/>
          <p:cNvSpPr/>
          <p:nvPr/>
        </p:nvSpPr>
        <p:spPr bwMode="auto">
          <a:xfrm rot="12896089">
            <a:off x="8929687" y="1341680"/>
            <a:ext cx="363538" cy="728662"/>
          </a:xfrm>
          <a:prstGeom prst="arc">
            <a:avLst/>
          </a:prstGeom>
          <a:noFill/>
          <a:ln w="28575" cap="flat" cmpd="sng" algn="ctr">
            <a:solidFill>
              <a:srgbClr val="00B0F0"/>
            </a:solidFill>
            <a:prstDash val="solid"/>
            <a:round/>
            <a:headEnd type="none" w="med" len="med"/>
            <a:tailEnd type="none" w="med" len="med"/>
          </a:ln>
          <a:effectLst/>
        </p:spPr>
        <p:txBody>
          <a:bodyPr wrap="none" lIns="90487" tIns="44450" rIns="90487" bIns="44450">
            <a:spAutoFit/>
          </a:bodyPr>
          <a:lstStyle/>
          <a:p>
            <a:pPr eaLnBrk="0" hangingPunct="0">
              <a:defRPr/>
            </a:pPr>
            <a:endParaRPr lang="en-US">
              <a:solidFill>
                <a:srgbClr val="FFFFFF"/>
              </a:solidFill>
              <a:latin typeface="Helvetica" pitchFamily="34" charset="0"/>
            </a:endParaRPr>
          </a:p>
        </p:txBody>
      </p:sp>
      <p:sp>
        <p:nvSpPr>
          <p:cNvPr id="14348" name="TextBox 17"/>
          <p:cNvSpPr txBox="1">
            <a:spLocks noChangeArrowheads="1"/>
          </p:cNvSpPr>
          <p:nvPr/>
        </p:nvSpPr>
        <p:spPr bwMode="auto">
          <a:xfrm>
            <a:off x="8748333" y="4968170"/>
            <a:ext cx="29378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dirty="0">
                <a:solidFill>
                  <a:srgbClr val="FF9300"/>
                </a:solidFill>
                <a:latin typeface="Arial" charset="0"/>
              </a:rPr>
              <a:t>Auditory cortex learns to see. </a:t>
            </a:r>
          </a:p>
        </p:txBody>
      </p:sp>
      <p:pic>
        <p:nvPicPr>
          <p:cNvPr id="14349"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101722" y="5348288"/>
            <a:ext cx="61277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0" name="TextBox 20"/>
          <p:cNvSpPr txBox="1">
            <a:spLocks noChangeArrowheads="1"/>
          </p:cNvSpPr>
          <p:nvPr/>
        </p:nvSpPr>
        <p:spPr bwMode="auto">
          <a:xfrm>
            <a:off x="6221035" y="5732463"/>
            <a:ext cx="1095375" cy="646112"/>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r>
              <a:rPr lang="en-US" altLang="x-none">
                <a:solidFill>
                  <a:srgbClr val="000000"/>
                </a:solidFill>
                <a:latin typeface="Arial" charset="0"/>
              </a:rPr>
              <a:t>Auditory </a:t>
            </a:r>
          </a:p>
          <a:p>
            <a:pPr algn="ctr" eaLnBrk="1" hangingPunct="1"/>
            <a:r>
              <a:rPr lang="en-US" altLang="x-none">
                <a:solidFill>
                  <a:srgbClr val="000000"/>
                </a:solidFill>
                <a:latin typeface="Arial" charset="0"/>
              </a:rPr>
              <a:t>Cortex</a:t>
            </a:r>
          </a:p>
        </p:txBody>
      </p:sp>
      <p:cxnSp>
        <p:nvCxnSpPr>
          <p:cNvPr id="14351" name="Straight Arrow Connector 19"/>
          <p:cNvCxnSpPr>
            <a:cxnSpLocks noChangeShapeType="1"/>
          </p:cNvCxnSpPr>
          <p:nvPr/>
        </p:nvCxnSpPr>
        <p:spPr bwMode="auto">
          <a:xfrm flipV="1">
            <a:off x="4714496" y="5470526"/>
            <a:ext cx="2355850" cy="360363"/>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a:off x="4646234" y="4733926"/>
            <a:ext cx="2373312" cy="701675"/>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pic>
        <p:nvPicPr>
          <p:cNvPr id="3083267"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684209" y="4346576"/>
            <a:ext cx="9890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6"/>
          <p:cNvGrpSpPr>
            <a:grpSpLocks/>
          </p:cNvGrpSpPr>
          <p:nvPr/>
        </p:nvGrpSpPr>
        <p:grpSpPr bwMode="auto">
          <a:xfrm>
            <a:off x="5435221" y="5522913"/>
            <a:ext cx="304800" cy="304800"/>
            <a:chOff x="0" y="2153"/>
            <a:chExt cx="571" cy="574"/>
          </a:xfrm>
        </p:grpSpPr>
        <p:sp>
          <p:nvSpPr>
            <p:cNvPr id="14355" name="Line 47"/>
            <p:cNvSpPr>
              <a:spLocks noChangeShapeType="1"/>
            </p:cNvSpPr>
            <p:nvPr/>
          </p:nvSpPr>
          <p:spPr bwMode="auto">
            <a:xfrm>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6" name="Line 48"/>
            <p:cNvSpPr>
              <a:spLocks noChangeShapeType="1"/>
            </p:cNvSpPr>
            <p:nvPr/>
          </p:nvSpPr>
          <p:spPr bwMode="auto">
            <a:xfrm flipV="1">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TextBox 17"/>
          <p:cNvSpPr txBox="1">
            <a:spLocks noChangeArrowheads="1"/>
          </p:cNvSpPr>
          <p:nvPr/>
        </p:nvSpPr>
        <p:spPr bwMode="auto">
          <a:xfrm>
            <a:off x="1962838" y="735270"/>
            <a:ext cx="4095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dirty="0">
                <a:solidFill>
                  <a:srgbClr val="FF9300"/>
                </a:solidFill>
                <a:latin typeface="Arial" charset="0"/>
              </a:rPr>
              <a:t>S</a:t>
            </a:r>
            <a:r>
              <a:rPr lang="en-US" altLang="x-none" dirty="0" smtClean="0">
                <a:solidFill>
                  <a:srgbClr val="FF9300"/>
                </a:solidFill>
                <a:latin typeface="Arial" charset="0"/>
              </a:rPr>
              <a:t>ensory </a:t>
            </a:r>
            <a:r>
              <a:rPr lang="en-US" altLang="x-none" dirty="0">
                <a:solidFill>
                  <a:srgbClr val="FF9300"/>
                </a:solidFill>
                <a:latin typeface="Arial" charset="0"/>
              </a:rPr>
              <a:t>cortex learns to see. </a:t>
            </a:r>
          </a:p>
        </p:txBody>
      </p:sp>
      <p:sp>
        <p:nvSpPr>
          <p:cNvPr id="27" name="TextBox 26"/>
          <p:cNvSpPr txBox="1"/>
          <p:nvPr/>
        </p:nvSpPr>
        <p:spPr>
          <a:xfrm>
            <a:off x="831936" y="299482"/>
            <a:ext cx="4004943" cy="369332"/>
          </a:xfrm>
          <a:prstGeom prst="rect">
            <a:avLst/>
          </a:prstGeom>
          <a:solidFill>
            <a:srgbClr val="FF9300"/>
          </a:solidFill>
        </p:spPr>
        <p:txBody>
          <a:bodyPr wrap="none" rtlCol="0">
            <a:spAutoFit/>
          </a:bodyPr>
          <a:lstStyle/>
          <a:p>
            <a:r>
              <a:rPr lang="en-US" dirty="0"/>
              <a:t>The One Learning Algorithm Hypothesis</a:t>
            </a:r>
          </a:p>
        </p:txBody>
      </p:sp>
      <p:sp>
        <p:nvSpPr>
          <p:cNvPr id="24" name="TextBox 17"/>
          <p:cNvSpPr txBox="1">
            <a:spLocks noChangeArrowheads="1"/>
          </p:cNvSpPr>
          <p:nvPr/>
        </p:nvSpPr>
        <p:spPr bwMode="auto">
          <a:xfrm>
            <a:off x="7316410" y="251509"/>
            <a:ext cx="33642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dirty="0" smtClean="0">
                <a:solidFill>
                  <a:srgbClr val="FF9300"/>
                </a:solidFill>
                <a:latin typeface="Arial" charset="0"/>
              </a:rPr>
              <a:t>Auditory</a:t>
            </a:r>
            <a:r>
              <a:rPr lang="en-US" altLang="x-none" dirty="0" smtClean="0">
                <a:solidFill>
                  <a:srgbClr val="FF9300"/>
                </a:solidFill>
                <a:latin typeface="Arial" charset="0"/>
              </a:rPr>
              <a:t> </a:t>
            </a:r>
            <a:r>
              <a:rPr lang="en-US" altLang="x-none" dirty="0">
                <a:solidFill>
                  <a:srgbClr val="FF9300"/>
                </a:solidFill>
                <a:latin typeface="Arial" charset="0"/>
              </a:rPr>
              <a:t>cortex learns to </a:t>
            </a:r>
            <a:r>
              <a:rPr lang="en-US" altLang="x-none" dirty="0" smtClean="0">
                <a:solidFill>
                  <a:srgbClr val="FF9300"/>
                </a:solidFill>
                <a:latin typeface="Arial" charset="0"/>
              </a:rPr>
              <a:t>navigate the world</a:t>
            </a:r>
            <a:endParaRPr lang="en-US" altLang="x-none" dirty="0">
              <a:solidFill>
                <a:srgbClr val="FF9300"/>
              </a:solidFill>
              <a:latin typeface="Arial" charset="0"/>
            </a:endParaRPr>
          </a:p>
        </p:txBody>
      </p:sp>
    </p:spTree>
    <p:extLst>
      <p:ext uri="{BB962C8B-B14F-4D97-AF65-F5344CB8AC3E}">
        <p14:creationId xmlns:p14="http://schemas.microsoft.com/office/powerpoint/2010/main" val="10584407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832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0" y="1399213"/>
            <a:ext cx="6883400" cy="4127500"/>
          </a:xfrm>
          <a:prstGeom prst="rect">
            <a:avLst/>
          </a:prstGeom>
        </p:spPr>
      </p:pic>
      <p:sp>
        <p:nvSpPr>
          <p:cNvPr id="3" name="TextBox 2"/>
          <p:cNvSpPr txBox="1"/>
          <p:nvPr/>
        </p:nvSpPr>
        <p:spPr>
          <a:xfrm>
            <a:off x="6363446" y="5280492"/>
            <a:ext cx="1276311" cy="246221"/>
          </a:xfrm>
          <a:prstGeom prst="rect">
            <a:avLst/>
          </a:prstGeom>
          <a:noFill/>
        </p:spPr>
        <p:txBody>
          <a:bodyPr wrap="none" rtlCol="0">
            <a:spAutoFit/>
          </a:bodyPr>
          <a:lstStyle/>
          <a:p>
            <a:r>
              <a:rPr lang="en-US" sz="1000" dirty="0"/>
              <a:t>Source: </a:t>
            </a:r>
            <a:r>
              <a:rPr lang="en-US" sz="1000" dirty="0" err="1"/>
              <a:t>GoogleBrain</a:t>
            </a:r>
            <a:endParaRPr lang="en-US" sz="1000" dirty="0"/>
          </a:p>
        </p:txBody>
      </p:sp>
      <p:sp>
        <p:nvSpPr>
          <p:cNvPr id="4" name="TextBox 3"/>
          <p:cNvSpPr txBox="1"/>
          <p:nvPr/>
        </p:nvSpPr>
        <p:spPr>
          <a:xfrm>
            <a:off x="7905509" y="1399213"/>
            <a:ext cx="3524491" cy="2308324"/>
          </a:xfrm>
          <a:prstGeom prst="rect">
            <a:avLst/>
          </a:prstGeom>
          <a:solidFill>
            <a:srgbClr val="FF9300"/>
          </a:solidFill>
        </p:spPr>
        <p:txBody>
          <a:bodyPr wrap="square" rtlCol="0">
            <a:spAutoFit/>
          </a:bodyPr>
          <a:lstStyle/>
          <a:p>
            <a:r>
              <a:rPr lang="en-US" b="1" dirty="0"/>
              <a:t>Universality Theorem</a:t>
            </a:r>
            <a:r>
              <a:rPr lang="en-US" dirty="0"/>
              <a:t>: A three-layer neural network can calculate </a:t>
            </a:r>
            <a:r>
              <a:rPr lang="en-US" i="1" dirty="0"/>
              <a:t>any</a:t>
            </a:r>
            <a:r>
              <a:rPr lang="en-US" dirty="0"/>
              <a:t> function (to a close approximation). </a:t>
            </a:r>
          </a:p>
          <a:p>
            <a:endParaRPr lang="en-US" dirty="0"/>
          </a:p>
          <a:p>
            <a:r>
              <a:rPr lang="en-US" dirty="0"/>
              <a:t>CAUTION: That a function can be </a:t>
            </a:r>
            <a:r>
              <a:rPr lang="en-US" i="1" dirty="0"/>
              <a:t>calculated</a:t>
            </a:r>
            <a:r>
              <a:rPr lang="en-US" dirty="0"/>
              <a:t> doesn’t mean it can be </a:t>
            </a:r>
            <a:r>
              <a:rPr lang="en-US" i="1" dirty="0"/>
              <a:t>learned</a:t>
            </a:r>
            <a:r>
              <a:rPr lang="en-US" dirty="0"/>
              <a:t>.</a:t>
            </a:r>
          </a:p>
        </p:txBody>
      </p:sp>
      <p:sp>
        <p:nvSpPr>
          <p:cNvPr id="5" name="TextBox 4"/>
          <p:cNvSpPr txBox="1"/>
          <p:nvPr/>
        </p:nvSpPr>
        <p:spPr>
          <a:xfrm>
            <a:off x="7905509" y="4090014"/>
            <a:ext cx="3374020" cy="1477328"/>
          </a:xfrm>
          <a:prstGeom prst="rect">
            <a:avLst/>
          </a:prstGeom>
          <a:noFill/>
        </p:spPr>
        <p:txBody>
          <a:bodyPr wrap="square" rtlCol="0">
            <a:spAutoFit/>
          </a:bodyPr>
          <a:lstStyle/>
          <a:p>
            <a:r>
              <a:rPr lang="en-US" dirty="0"/>
              <a:t>Check out Michael Nielsen’s online book for more information: http://</a:t>
            </a:r>
            <a:r>
              <a:rPr lang="en-US" dirty="0" err="1"/>
              <a:t>neuralnetworksanddeeplearning.com</a:t>
            </a:r>
            <a:r>
              <a:rPr lang="en-US" dirty="0"/>
              <a:t>/chap4.html</a:t>
            </a:r>
          </a:p>
        </p:txBody>
      </p:sp>
    </p:spTree>
    <p:extLst>
      <p:ext uri="{BB962C8B-B14F-4D97-AF65-F5344CB8AC3E}">
        <p14:creationId xmlns:p14="http://schemas.microsoft.com/office/powerpoint/2010/main" val="197462496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13685</TotalTime>
  <Words>1747</Words>
  <Application>Microsoft Macintosh PowerPoint</Application>
  <PresentationFormat>Widescreen</PresentationFormat>
  <Paragraphs>162</Paragraphs>
  <Slides>23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Adobe Caslon</vt:lpstr>
      <vt:lpstr>Calibri</vt:lpstr>
      <vt:lpstr>Franklin Gothic Book</vt:lpstr>
      <vt:lpstr>Graphik Web</vt:lpstr>
      <vt:lpstr>Helvetica</vt:lpstr>
      <vt:lpstr>Mangal</vt:lpstr>
      <vt:lpstr>Arial</vt:lpstr>
      <vt:lpstr>Crop</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We’ll Cover in the Course</vt:lpstr>
      <vt:lpstr>Prerequisites</vt:lpstr>
      <vt:lpstr>By the end of this course you’ll be able to…</vt:lpstr>
      <vt:lpstr>PowerPoint Presentation</vt:lpstr>
      <vt:lpstr>PowerPoint Presentation</vt:lpstr>
      <vt:lpstr>Scoring and Evaluation</vt:lpstr>
      <vt:lpstr>Tour of Orange</vt:lpstr>
      <vt:lpstr>Tour of the Course’s GitHub Repository</vt:lpstr>
      <vt:lpstr>Homework Due September 11</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Strategy</dc:title>
  <dc:creator>Jitendra Subramanyam</dc:creator>
  <cp:lastModifiedBy>Jitendra Subramanyam</cp:lastModifiedBy>
  <cp:revision>402</cp:revision>
  <cp:lastPrinted>2017-04-27T14:07:35Z</cp:lastPrinted>
  <dcterms:created xsi:type="dcterms:W3CDTF">2017-03-27T13:30:07Z</dcterms:created>
  <dcterms:modified xsi:type="dcterms:W3CDTF">2017-08-15T16:32:47Z</dcterms:modified>
</cp:coreProperties>
</file>